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6" r:id="rId3"/>
    <p:sldId id="258" r:id="rId4"/>
    <p:sldId id="263" r:id="rId5"/>
    <p:sldId id="265" r:id="rId6"/>
    <p:sldId id="260" r:id="rId7"/>
    <p:sldId id="266" r:id="rId8"/>
    <p:sldId id="268" r:id="rId9"/>
    <p:sldId id="269" r:id="rId10"/>
    <p:sldId id="276" r:id="rId11"/>
    <p:sldId id="309" r:id="rId12"/>
    <p:sldId id="301" r:id="rId13"/>
    <p:sldId id="308" r:id="rId14"/>
    <p:sldId id="303" r:id="rId15"/>
    <p:sldId id="304" r:id="rId16"/>
    <p:sldId id="305" r:id="rId17"/>
    <p:sldId id="307" r:id="rId18"/>
    <p:sldId id="315" r:id="rId19"/>
    <p:sldId id="314" r:id="rId20"/>
    <p:sldId id="312" r:id="rId21"/>
    <p:sldId id="327" r:id="rId22"/>
    <p:sldId id="311" r:id="rId23"/>
    <p:sldId id="318" r:id="rId24"/>
    <p:sldId id="343" r:id="rId25"/>
    <p:sldId id="345" r:id="rId26"/>
  </p:sldIdLst>
  <p:sldSz cx="18288000" cy="10287000"/>
  <p:notesSz cx="6858000" cy="9144000"/>
  <p:embeddedFontLst>
    <p:embeddedFont>
      <p:font typeface="Lato" panose="020F0502020204030203" pitchFamily="34" charset="0"/>
      <p:regular r:id="rId28"/>
      <p:bold r:id="rId29"/>
      <p:italic r:id="rId30"/>
      <p:boldItalic r:id="rId31"/>
    </p:embeddedFont>
    <p:embeddedFont>
      <p:font typeface="Nirmala UI" panose="020B0502040204020203" pitchFamily="34" charset="0"/>
      <p:regular r:id="rId32"/>
      <p:bold r:id="rId33"/>
    </p:embeddedFont>
    <p:embeddedFont>
      <p:font typeface="Nirmala UI Semilight" panose="020B0402040204020203" pitchFamily="34" charset="0"/>
      <p:regular r:id="rId34"/>
    </p:embeddedFont>
    <p:embeddedFont>
      <p:font typeface="Oswald" panose="00000500000000000000" pitchFamily="2" charset="0"/>
      <p:regular r:id="rId35"/>
      <p:bold r:id="rId36"/>
    </p:embeddedFont>
    <p:embeddedFont>
      <p:font typeface="Prompt Bold" panose="020B0604020202020204" charset="-34"/>
      <p:bold r:id="rId37"/>
      <p:boldItalic r:id="rId38"/>
    </p:embeddedFont>
    <p:embeddedFont>
      <p:font typeface="Raleway" pitchFamily="2" charset="0"/>
      <p:regular r:id="rId39"/>
      <p:bold r:id="rId40"/>
      <p:italic r:id="rId41"/>
      <p:boldItalic r:id="rId42"/>
    </p:embeddedFont>
    <p:embeddedFont>
      <p:font typeface="Tw Cen MT" panose="020B0602020104020603" pitchFamily="34" charset="0"/>
      <p:regular r:id="rId43"/>
      <p:bold r:id="rId44"/>
      <p:italic r:id="rId45"/>
      <p:boldItalic r:id="rId46"/>
    </p:embeddedFont>
    <p:embeddedFont>
      <p:font typeface="Tw Cen MT Condensed" panose="020B0606020104020203" pitchFamily="34" charset="0"/>
      <p:regular r:id="rId47"/>
      <p:bold r:id="rId48"/>
    </p:embeddedFont>
    <p:embeddedFont>
      <p:font typeface="Wingdings 3" panose="05040102010807070707" pitchFamily="18" charset="2"/>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22" autoAdjust="0"/>
  </p:normalViewPr>
  <p:slideViewPr>
    <p:cSldViewPr>
      <p:cViewPr varScale="1">
        <p:scale>
          <a:sx n="39" d="100"/>
          <a:sy n="39" d="100"/>
        </p:scale>
        <p:origin x="93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s>
</file>

<file path=ppt/diagrams/_rels/data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19D33-F1E2-4CFA-99DC-BBF3F486E07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6F55D89-EE2B-4FFF-91F1-4A3A15B529FB}">
      <dgm:prSet/>
      <dgm:spPr/>
      <dgm:t>
        <a:bodyPr/>
        <a:lstStyle/>
        <a:p>
          <a:r>
            <a:rPr lang="en-US" dirty="0"/>
            <a:t>Title I is the </a:t>
          </a:r>
          <a:r>
            <a:rPr lang="en-US" b="1" dirty="0"/>
            <a:t>largest</a:t>
          </a:r>
          <a:r>
            <a:rPr lang="en-US" dirty="0"/>
            <a:t> federal assistance program for our nation’s schools.</a:t>
          </a:r>
        </a:p>
      </dgm:t>
    </dgm:pt>
    <dgm:pt modelId="{7F81529D-524F-44E1-AFFB-FA244DED1833}" type="parTrans" cxnId="{372DE8EE-5428-4407-BFC4-FE8E63C13972}">
      <dgm:prSet/>
      <dgm:spPr/>
      <dgm:t>
        <a:bodyPr/>
        <a:lstStyle/>
        <a:p>
          <a:endParaRPr lang="en-US"/>
        </a:p>
      </dgm:t>
    </dgm:pt>
    <dgm:pt modelId="{413D75CE-8DC6-47AC-9D1A-1223D980C991}" type="sibTrans" cxnId="{372DE8EE-5428-4407-BFC4-FE8E63C13972}">
      <dgm:prSet/>
      <dgm:spPr/>
      <dgm:t>
        <a:bodyPr/>
        <a:lstStyle/>
        <a:p>
          <a:endParaRPr lang="en-US"/>
        </a:p>
      </dgm:t>
    </dgm:pt>
    <dgm:pt modelId="{47BA3238-F942-4D15-89C5-3258465F9C8B}">
      <dgm:prSet/>
      <dgm:spPr/>
      <dgm:t>
        <a:bodyPr/>
        <a:lstStyle/>
        <a:p>
          <a:r>
            <a:rPr lang="en-US" dirty="0"/>
            <a:t>The program serves </a:t>
          </a:r>
          <a:r>
            <a:rPr lang="en-US" b="1" dirty="0"/>
            <a:t>99</a:t>
          </a:r>
          <a:r>
            <a:rPr lang="en-US" dirty="0"/>
            <a:t> schools in Pinellas County including eligible students in </a:t>
          </a:r>
          <a:r>
            <a:rPr lang="en-US" b="1" dirty="0"/>
            <a:t>39</a:t>
          </a:r>
          <a:r>
            <a:rPr lang="en-US" dirty="0"/>
            <a:t> non-public schools.</a:t>
          </a:r>
        </a:p>
      </dgm:t>
    </dgm:pt>
    <dgm:pt modelId="{CDFF8802-B71D-4531-9D0D-3C49B729BE04}" type="parTrans" cxnId="{78D61F68-E475-4A9D-9107-7C2C75093D7D}">
      <dgm:prSet/>
      <dgm:spPr/>
      <dgm:t>
        <a:bodyPr/>
        <a:lstStyle/>
        <a:p>
          <a:endParaRPr lang="en-US"/>
        </a:p>
      </dgm:t>
    </dgm:pt>
    <dgm:pt modelId="{8FE86AEA-97B0-4E67-B0C3-94CD11D9636C}" type="sibTrans" cxnId="{78D61F68-E475-4A9D-9107-7C2C75093D7D}">
      <dgm:prSet/>
      <dgm:spPr/>
      <dgm:t>
        <a:bodyPr/>
        <a:lstStyle/>
        <a:p>
          <a:endParaRPr lang="en-US"/>
        </a:p>
      </dgm:t>
    </dgm:pt>
    <dgm:pt modelId="{27524585-0A0E-4433-A9C0-941A8BE4982C}">
      <dgm:prSet/>
      <dgm:spPr/>
      <dgm:t>
        <a:bodyPr/>
        <a:lstStyle/>
        <a:p>
          <a:r>
            <a:rPr lang="en-US"/>
            <a:t>The Title l goal is that</a:t>
          </a:r>
          <a:r>
            <a:rPr lang="en-US" b="0" i="0"/>
            <a:t> </a:t>
          </a:r>
          <a:r>
            <a:rPr lang="en-US" b="1" i="0"/>
            <a:t>every</a:t>
          </a:r>
          <a:r>
            <a:rPr lang="en-US" i="0"/>
            <a:t> student achieves </a:t>
          </a:r>
          <a:r>
            <a:rPr lang="en-US" b="1" i="0"/>
            <a:t>high</a:t>
          </a:r>
          <a:r>
            <a:rPr lang="en-US" i="0"/>
            <a:t> levels of academic proficiency.</a:t>
          </a:r>
          <a:endParaRPr lang="en-US"/>
        </a:p>
      </dgm:t>
    </dgm:pt>
    <dgm:pt modelId="{FEB74A17-62E7-4653-BF86-80C35A141BCD}" type="parTrans" cxnId="{B1196E55-2FED-43AF-BEE9-050B40444703}">
      <dgm:prSet/>
      <dgm:spPr/>
      <dgm:t>
        <a:bodyPr/>
        <a:lstStyle/>
        <a:p>
          <a:endParaRPr lang="en-US"/>
        </a:p>
      </dgm:t>
    </dgm:pt>
    <dgm:pt modelId="{EF822A67-250D-4721-9021-95AA7B611C98}" type="sibTrans" cxnId="{B1196E55-2FED-43AF-BEE9-050B40444703}">
      <dgm:prSet/>
      <dgm:spPr/>
      <dgm:t>
        <a:bodyPr/>
        <a:lstStyle/>
        <a:p>
          <a:endParaRPr lang="en-US"/>
        </a:p>
      </dgm:t>
    </dgm:pt>
    <dgm:pt modelId="{824D7B19-DA98-4998-BEB1-987E4465B20E}" type="pres">
      <dgm:prSet presAssocID="{50319D33-F1E2-4CFA-99DC-BBF3F486E071}" presName="outerComposite" presStyleCnt="0">
        <dgm:presLayoutVars>
          <dgm:chMax val="5"/>
          <dgm:dir/>
          <dgm:resizeHandles val="exact"/>
        </dgm:presLayoutVars>
      </dgm:prSet>
      <dgm:spPr/>
    </dgm:pt>
    <dgm:pt modelId="{37245F2A-B7B8-43B1-8272-6717F3B3791E}" type="pres">
      <dgm:prSet presAssocID="{50319D33-F1E2-4CFA-99DC-BBF3F486E071}" presName="dummyMaxCanvas" presStyleCnt="0">
        <dgm:presLayoutVars/>
      </dgm:prSet>
      <dgm:spPr/>
    </dgm:pt>
    <dgm:pt modelId="{1218B14B-1A82-4ACE-8E9D-EC88EEE4A8B7}" type="pres">
      <dgm:prSet presAssocID="{50319D33-F1E2-4CFA-99DC-BBF3F486E071}" presName="ThreeNodes_1" presStyleLbl="node1" presStyleIdx="0" presStyleCnt="3">
        <dgm:presLayoutVars>
          <dgm:bulletEnabled val="1"/>
        </dgm:presLayoutVars>
      </dgm:prSet>
      <dgm:spPr/>
    </dgm:pt>
    <dgm:pt modelId="{0774B8CE-73FF-4ACA-8469-045E51A8677D}" type="pres">
      <dgm:prSet presAssocID="{50319D33-F1E2-4CFA-99DC-BBF3F486E071}" presName="ThreeNodes_2" presStyleLbl="node1" presStyleIdx="1" presStyleCnt="3" custLinFactNeighborX="-134" custLinFactNeighborY="-1704">
        <dgm:presLayoutVars>
          <dgm:bulletEnabled val="1"/>
        </dgm:presLayoutVars>
      </dgm:prSet>
      <dgm:spPr/>
    </dgm:pt>
    <dgm:pt modelId="{79C125BD-2D8A-41E9-A02C-3E423DD85819}" type="pres">
      <dgm:prSet presAssocID="{50319D33-F1E2-4CFA-99DC-BBF3F486E071}" presName="ThreeNodes_3" presStyleLbl="node1" presStyleIdx="2" presStyleCnt="3" custLinFactNeighborX="-1625" custLinFactNeighborY="-10080">
        <dgm:presLayoutVars>
          <dgm:bulletEnabled val="1"/>
        </dgm:presLayoutVars>
      </dgm:prSet>
      <dgm:spPr/>
    </dgm:pt>
    <dgm:pt modelId="{E419F3D1-27E7-4013-83B3-200A6CF9783C}" type="pres">
      <dgm:prSet presAssocID="{50319D33-F1E2-4CFA-99DC-BBF3F486E071}" presName="ThreeConn_1-2" presStyleLbl="fgAccFollowNode1" presStyleIdx="0" presStyleCnt="2">
        <dgm:presLayoutVars>
          <dgm:bulletEnabled val="1"/>
        </dgm:presLayoutVars>
      </dgm:prSet>
      <dgm:spPr/>
    </dgm:pt>
    <dgm:pt modelId="{00EDFB36-A946-4C73-886A-C5334815E17E}" type="pres">
      <dgm:prSet presAssocID="{50319D33-F1E2-4CFA-99DC-BBF3F486E071}" presName="ThreeConn_2-3" presStyleLbl="fgAccFollowNode1" presStyleIdx="1" presStyleCnt="2">
        <dgm:presLayoutVars>
          <dgm:bulletEnabled val="1"/>
        </dgm:presLayoutVars>
      </dgm:prSet>
      <dgm:spPr/>
    </dgm:pt>
    <dgm:pt modelId="{3C501D5C-A9A7-4324-B70A-7307BE855999}" type="pres">
      <dgm:prSet presAssocID="{50319D33-F1E2-4CFA-99DC-BBF3F486E071}" presName="ThreeNodes_1_text" presStyleLbl="node1" presStyleIdx="2" presStyleCnt="3">
        <dgm:presLayoutVars>
          <dgm:bulletEnabled val="1"/>
        </dgm:presLayoutVars>
      </dgm:prSet>
      <dgm:spPr/>
    </dgm:pt>
    <dgm:pt modelId="{E17BC4E1-BF0B-43D9-927D-E0E61844353A}" type="pres">
      <dgm:prSet presAssocID="{50319D33-F1E2-4CFA-99DC-BBF3F486E071}" presName="ThreeNodes_2_text" presStyleLbl="node1" presStyleIdx="2" presStyleCnt="3">
        <dgm:presLayoutVars>
          <dgm:bulletEnabled val="1"/>
        </dgm:presLayoutVars>
      </dgm:prSet>
      <dgm:spPr/>
    </dgm:pt>
    <dgm:pt modelId="{CB6FC181-F80F-4AEA-994F-984046E23490}" type="pres">
      <dgm:prSet presAssocID="{50319D33-F1E2-4CFA-99DC-BBF3F486E071}" presName="ThreeNodes_3_text" presStyleLbl="node1" presStyleIdx="2" presStyleCnt="3">
        <dgm:presLayoutVars>
          <dgm:bulletEnabled val="1"/>
        </dgm:presLayoutVars>
      </dgm:prSet>
      <dgm:spPr/>
    </dgm:pt>
  </dgm:ptLst>
  <dgm:cxnLst>
    <dgm:cxn modelId="{B9187604-B661-4263-BB58-5573CC9DD006}" type="presOf" srcId="{413D75CE-8DC6-47AC-9D1A-1223D980C991}" destId="{E419F3D1-27E7-4013-83B3-200A6CF9783C}" srcOrd="0" destOrd="0" presId="urn:microsoft.com/office/officeart/2005/8/layout/vProcess5"/>
    <dgm:cxn modelId="{BC8AE940-BA19-4BA9-9585-D6EA827BD6EB}" type="presOf" srcId="{8FE86AEA-97B0-4E67-B0C3-94CD11D9636C}" destId="{00EDFB36-A946-4C73-886A-C5334815E17E}" srcOrd="0" destOrd="0" presId="urn:microsoft.com/office/officeart/2005/8/layout/vProcess5"/>
    <dgm:cxn modelId="{78D61F68-E475-4A9D-9107-7C2C75093D7D}" srcId="{50319D33-F1E2-4CFA-99DC-BBF3F486E071}" destId="{47BA3238-F942-4D15-89C5-3258465F9C8B}" srcOrd="1" destOrd="0" parTransId="{CDFF8802-B71D-4531-9D0D-3C49B729BE04}" sibTransId="{8FE86AEA-97B0-4E67-B0C3-94CD11D9636C}"/>
    <dgm:cxn modelId="{DDED0A71-24F9-43C6-BB10-2CABC923673A}" type="presOf" srcId="{50319D33-F1E2-4CFA-99DC-BBF3F486E071}" destId="{824D7B19-DA98-4998-BEB1-987E4465B20E}" srcOrd="0" destOrd="0" presId="urn:microsoft.com/office/officeart/2005/8/layout/vProcess5"/>
    <dgm:cxn modelId="{B1196E55-2FED-43AF-BEE9-050B40444703}" srcId="{50319D33-F1E2-4CFA-99DC-BBF3F486E071}" destId="{27524585-0A0E-4433-A9C0-941A8BE4982C}" srcOrd="2" destOrd="0" parTransId="{FEB74A17-62E7-4653-BF86-80C35A141BCD}" sibTransId="{EF822A67-250D-4721-9021-95AA7B611C98}"/>
    <dgm:cxn modelId="{C4E9DC7A-6ECF-4A73-90E9-95959975A515}" type="presOf" srcId="{26F55D89-EE2B-4FFF-91F1-4A3A15B529FB}" destId="{3C501D5C-A9A7-4324-B70A-7307BE855999}" srcOrd="1" destOrd="0" presId="urn:microsoft.com/office/officeart/2005/8/layout/vProcess5"/>
    <dgm:cxn modelId="{DBE140AA-0946-42C5-8246-62D64BB15E34}" type="presOf" srcId="{47BA3238-F942-4D15-89C5-3258465F9C8B}" destId="{E17BC4E1-BF0B-43D9-927D-E0E61844353A}" srcOrd="1" destOrd="0" presId="urn:microsoft.com/office/officeart/2005/8/layout/vProcess5"/>
    <dgm:cxn modelId="{C2B9EDC2-5AD2-41C9-A99F-36330EA25FA2}" type="presOf" srcId="{27524585-0A0E-4433-A9C0-941A8BE4982C}" destId="{CB6FC181-F80F-4AEA-994F-984046E23490}" srcOrd="1" destOrd="0" presId="urn:microsoft.com/office/officeart/2005/8/layout/vProcess5"/>
    <dgm:cxn modelId="{8C704FC4-C747-4641-B521-AAB7E22D14A9}" type="presOf" srcId="{47BA3238-F942-4D15-89C5-3258465F9C8B}" destId="{0774B8CE-73FF-4ACA-8469-045E51A8677D}" srcOrd="0" destOrd="0" presId="urn:microsoft.com/office/officeart/2005/8/layout/vProcess5"/>
    <dgm:cxn modelId="{62006AE1-27CB-4F48-AC1B-C1B1C37E8CDA}" type="presOf" srcId="{27524585-0A0E-4433-A9C0-941A8BE4982C}" destId="{79C125BD-2D8A-41E9-A02C-3E423DD85819}" srcOrd="0" destOrd="0" presId="urn:microsoft.com/office/officeart/2005/8/layout/vProcess5"/>
    <dgm:cxn modelId="{515C8CEB-5DBA-4678-8338-DCA4EBE1AFFA}" type="presOf" srcId="{26F55D89-EE2B-4FFF-91F1-4A3A15B529FB}" destId="{1218B14B-1A82-4ACE-8E9D-EC88EEE4A8B7}" srcOrd="0" destOrd="0" presId="urn:microsoft.com/office/officeart/2005/8/layout/vProcess5"/>
    <dgm:cxn modelId="{372DE8EE-5428-4407-BFC4-FE8E63C13972}" srcId="{50319D33-F1E2-4CFA-99DC-BBF3F486E071}" destId="{26F55D89-EE2B-4FFF-91F1-4A3A15B529FB}" srcOrd="0" destOrd="0" parTransId="{7F81529D-524F-44E1-AFFB-FA244DED1833}" sibTransId="{413D75CE-8DC6-47AC-9D1A-1223D980C991}"/>
    <dgm:cxn modelId="{E26F07A4-B8AC-49BA-86E2-F4F7FD98A68B}" type="presParOf" srcId="{824D7B19-DA98-4998-BEB1-987E4465B20E}" destId="{37245F2A-B7B8-43B1-8272-6717F3B3791E}" srcOrd="0" destOrd="0" presId="urn:microsoft.com/office/officeart/2005/8/layout/vProcess5"/>
    <dgm:cxn modelId="{E218B506-2238-4D38-B8A6-1F7267B27548}" type="presParOf" srcId="{824D7B19-DA98-4998-BEB1-987E4465B20E}" destId="{1218B14B-1A82-4ACE-8E9D-EC88EEE4A8B7}" srcOrd="1" destOrd="0" presId="urn:microsoft.com/office/officeart/2005/8/layout/vProcess5"/>
    <dgm:cxn modelId="{14DAED54-A958-463B-8D88-989A5E0324DF}" type="presParOf" srcId="{824D7B19-DA98-4998-BEB1-987E4465B20E}" destId="{0774B8CE-73FF-4ACA-8469-045E51A8677D}" srcOrd="2" destOrd="0" presId="urn:microsoft.com/office/officeart/2005/8/layout/vProcess5"/>
    <dgm:cxn modelId="{3D48B23E-8940-48D3-BB8B-5A50D0015DEC}" type="presParOf" srcId="{824D7B19-DA98-4998-BEB1-987E4465B20E}" destId="{79C125BD-2D8A-41E9-A02C-3E423DD85819}" srcOrd="3" destOrd="0" presId="urn:microsoft.com/office/officeart/2005/8/layout/vProcess5"/>
    <dgm:cxn modelId="{17E6F10C-E225-4787-8CDC-25EA0C710387}" type="presParOf" srcId="{824D7B19-DA98-4998-BEB1-987E4465B20E}" destId="{E419F3D1-27E7-4013-83B3-200A6CF9783C}" srcOrd="4" destOrd="0" presId="urn:microsoft.com/office/officeart/2005/8/layout/vProcess5"/>
    <dgm:cxn modelId="{9DEC3A8B-268F-4347-A605-516C94C55005}" type="presParOf" srcId="{824D7B19-DA98-4998-BEB1-987E4465B20E}" destId="{00EDFB36-A946-4C73-886A-C5334815E17E}" srcOrd="5" destOrd="0" presId="urn:microsoft.com/office/officeart/2005/8/layout/vProcess5"/>
    <dgm:cxn modelId="{D58B9A8C-0A1A-4910-95FB-F9BA91E79EB2}" type="presParOf" srcId="{824D7B19-DA98-4998-BEB1-987E4465B20E}" destId="{3C501D5C-A9A7-4324-B70A-7307BE855999}" srcOrd="6" destOrd="0" presId="urn:microsoft.com/office/officeart/2005/8/layout/vProcess5"/>
    <dgm:cxn modelId="{5F11A2A9-1EF0-4B4F-AFFE-8FFB36A87FB7}" type="presParOf" srcId="{824D7B19-DA98-4998-BEB1-987E4465B20E}" destId="{E17BC4E1-BF0B-43D9-927D-E0E61844353A}" srcOrd="7" destOrd="0" presId="urn:microsoft.com/office/officeart/2005/8/layout/vProcess5"/>
    <dgm:cxn modelId="{50759564-D312-4AE0-B8E1-0D5D12477595}" type="presParOf" srcId="{824D7B19-DA98-4998-BEB1-987E4465B20E}" destId="{CB6FC181-F80F-4AEA-994F-984046E23490}"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dirty="0"/>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dirty="0"/>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dirty="0"/>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custLinFactNeighborX="-773" custLinFactNeighborY="2631">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0" custLinFactNeighborY="-1225">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custScaleY="93840" custLinFactNeighborX="0" custLinFactNeighborY="-6080">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custScaleY="116585" custLinFactNeighborX="1256" custLinFactNeighborY="-9000">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a:t>Title</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B14B-1A82-4ACE-8E9D-EC88EEE4A8B7}">
      <dsp:nvSpPr>
        <dsp:cNvPr id="0" name=""/>
        <dsp:cNvSpPr/>
      </dsp:nvSpPr>
      <dsp:spPr>
        <a:xfrm>
          <a:off x="0" y="0"/>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Title I is the </a:t>
          </a:r>
          <a:r>
            <a:rPr lang="en-US" sz="2300" b="1" kern="1200" dirty="0"/>
            <a:t>largest</a:t>
          </a:r>
          <a:r>
            <a:rPr lang="en-US" sz="2300" kern="1200" dirty="0"/>
            <a:t> federal assistance program for our nation’s schools.</a:t>
          </a:r>
        </a:p>
      </dsp:txBody>
      <dsp:txXfrm>
        <a:off x="45438" y="45438"/>
        <a:ext cx="3887571" cy="1460507"/>
      </dsp:txXfrm>
    </dsp:sp>
    <dsp:sp modelId="{0774B8CE-73FF-4ACA-8469-045E51A8677D}">
      <dsp:nvSpPr>
        <dsp:cNvPr id="0" name=""/>
        <dsp:cNvSpPr/>
      </dsp:nvSpPr>
      <dsp:spPr>
        <a:xfrm>
          <a:off x="483279" y="1783511"/>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program serves </a:t>
          </a:r>
          <a:r>
            <a:rPr lang="en-US" sz="2300" b="1" kern="1200" dirty="0"/>
            <a:t>99</a:t>
          </a:r>
          <a:r>
            <a:rPr lang="en-US" sz="2300" kern="1200" dirty="0"/>
            <a:t> schools in Pinellas County including eligible students in </a:t>
          </a:r>
          <a:r>
            <a:rPr lang="en-US" sz="2300" b="1" kern="1200" dirty="0"/>
            <a:t>39</a:t>
          </a:r>
          <a:r>
            <a:rPr lang="en-US" sz="2300" kern="1200" dirty="0"/>
            <a:t> non-public schools.</a:t>
          </a:r>
        </a:p>
      </dsp:txBody>
      <dsp:txXfrm>
        <a:off x="528717" y="1828949"/>
        <a:ext cx="3971626" cy="1460507"/>
      </dsp:txXfrm>
    </dsp:sp>
    <dsp:sp modelId="{79C125BD-2D8A-41E9-A02C-3E423DD85819}">
      <dsp:nvSpPr>
        <dsp:cNvPr id="0" name=""/>
        <dsp:cNvSpPr/>
      </dsp:nvSpPr>
      <dsp:spPr>
        <a:xfrm>
          <a:off x="891088" y="3463514"/>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Title l goal is that</a:t>
          </a:r>
          <a:r>
            <a:rPr lang="en-US" sz="2300" b="0" i="0" kern="1200"/>
            <a:t> </a:t>
          </a:r>
          <a:r>
            <a:rPr lang="en-US" sz="2300" b="1" i="0" kern="1200"/>
            <a:t>every</a:t>
          </a:r>
          <a:r>
            <a:rPr lang="en-US" sz="2300" i="0" kern="1200"/>
            <a:t> student achieves </a:t>
          </a:r>
          <a:r>
            <a:rPr lang="en-US" sz="2300" b="1" i="0" kern="1200"/>
            <a:t>high</a:t>
          </a:r>
          <a:r>
            <a:rPr lang="en-US" sz="2300" i="0" kern="1200"/>
            <a:t> levels of academic proficiency.</a:t>
          </a:r>
          <a:endParaRPr lang="en-US" sz="2300" kern="1200"/>
        </a:p>
      </dsp:txBody>
      <dsp:txXfrm>
        <a:off x="936526" y="3508952"/>
        <a:ext cx="3971626" cy="1460507"/>
      </dsp:txXfrm>
    </dsp:sp>
    <dsp:sp modelId="{E419F3D1-27E7-4013-83B3-200A6CF9783C}">
      <dsp:nvSpPr>
        <dsp:cNvPr id="0" name=""/>
        <dsp:cNvSpPr/>
      </dsp:nvSpPr>
      <dsp:spPr>
        <a:xfrm>
          <a:off x="4553235" y="1176465"/>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80125" y="1176465"/>
        <a:ext cx="554619" cy="758820"/>
      </dsp:txXfrm>
    </dsp:sp>
    <dsp:sp modelId="{00EDFB36-A946-4C73-886A-C5334815E17E}">
      <dsp:nvSpPr>
        <dsp:cNvPr id="0" name=""/>
        <dsp:cNvSpPr/>
      </dsp:nvSpPr>
      <dsp:spPr>
        <a:xfrm>
          <a:off x="5043967" y="2976069"/>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0857" y="2976069"/>
        <a:ext cx="554619" cy="758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2336379" y="39057"/>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a:t>Be provided information on your child’s level of achievement on assessments in Reading/Language Arts, Writing, Mathematics, and Science. </a:t>
          </a:r>
        </a:p>
      </dsp:txBody>
      <dsp:txXfrm>
        <a:off x="2336379" y="39057"/>
        <a:ext cx="9418321" cy="1421169"/>
      </dsp:txXfrm>
    </dsp:sp>
    <dsp:sp modelId="{0D6CA68F-E5ED-454D-B1FE-5DF71F8AC0B3}">
      <dsp:nvSpPr>
        <dsp:cNvPr id="0" name=""/>
        <dsp:cNvSpPr/>
      </dsp:nvSpPr>
      <dsp:spPr>
        <a:xfrm>
          <a:off x="0" y="1666"/>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1666"/>
        <a:ext cx="2354580" cy="1421169"/>
      </dsp:txXfrm>
    </dsp:sp>
    <dsp:sp modelId="{8DDCC77A-DAE7-4E12-8E4E-66D8D2811F46}">
      <dsp:nvSpPr>
        <dsp:cNvPr id="0" name=""/>
        <dsp:cNvSpPr/>
      </dsp:nvSpPr>
      <dsp:spPr>
        <a:xfrm>
          <a:off x="2354580" y="1508106"/>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Request and receive information on the qualifications of your child’s teacher and supplemental personnel working with your child.</a:t>
          </a:r>
        </a:p>
      </dsp:txBody>
      <dsp:txXfrm>
        <a:off x="2354580" y="1508106"/>
        <a:ext cx="9418321" cy="1421169"/>
      </dsp:txXfrm>
    </dsp:sp>
    <dsp:sp modelId="{418EEE20-A6D0-4CA4-A333-3B9C7168175F}">
      <dsp:nvSpPr>
        <dsp:cNvPr id="0" name=""/>
        <dsp:cNvSpPr/>
      </dsp:nvSpPr>
      <dsp:spPr>
        <a:xfrm>
          <a:off x="0" y="1490696"/>
          <a:ext cx="2354580" cy="1421169"/>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0" y="1490696"/>
        <a:ext cx="2354580" cy="1421169"/>
      </dsp:txXfrm>
    </dsp:sp>
    <dsp:sp modelId="{C6B89B84-C18F-47A6-A131-B47C2BF3021C}">
      <dsp:nvSpPr>
        <dsp:cNvPr id="0" name=""/>
        <dsp:cNvSpPr/>
      </dsp:nvSpPr>
      <dsp:spPr>
        <a:xfrm>
          <a:off x="2354580" y="2971910"/>
          <a:ext cx="9418321" cy="13336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notified of non-highly qualified or out-of-field teachers at the school. </a:t>
          </a:r>
        </a:p>
      </dsp:txBody>
      <dsp:txXfrm>
        <a:off x="2354580" y="2971910"/>
        <a:ext cx="9418321" cy="1333625"/>
      </dsp:txXfrm>
    </dsp:sp>
    <dsp:sp modelId="{2976F985-A2C3-4C59-B8B1-C49C001F0CE6}">
      <dsp:nvSpPr>
        <dsp:cNvPr id="0" name=""/>
        <dsp:cNvSpPr/>
      </dsp:nvSpPr>
      <dsp:spPr>
        <a:xfrm>
          <a:off x="0" y="3014545"/>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3014545"/>
        <a:ext cx="2354580" cy="1421169"/>
      </dsp:txXfrm>
    </dsp:sp>
    <dsp:sp modelId="{43479D59-0A6C-4FC2-972B-04822DD5D18A}">
      <dsp:nvSpPr>
        <dsp:cNvPr id="0" name=""/>
        <dsp:cNvSpPr/>
      </dsp:nvSpPr>
      <dsp:spPr>
        <a:xfrm>
          <a:off x="2363777" y="4393079"/>
          <a:ext cx="9409124" cy="165687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63" tIns="360977" rIns="182563"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informed if your child is taught by a non-highly qualified teacher for four or more consecutive weeks.</a:t>
          </a:r>
        </a:p>
      </dsp:txBody>
      <dsp:txXfrm>
        <a:off x="2363777" y="4393079"/>
        <a:ext cx="9409124" cy="1656870"/>
      </dsp:txXfrm>
    </dsp:sp>
    <dsp:sp modelId="{9653E162-1CC2-459B-BC79-3404DE926644}">
      <dsp:nvSpPr>
        <dsp:cNvPr id="0" name=""/>
        <dsp:cNvSpPr/>
      </dsp:nvSpPr>
      <dsp:spPr>
        <a:xfrm>
          <a:off x="0" y="4638835"/>
          <a:ext cx="2352281"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75" tIns="140380" rIns="124475"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4638835"/>
        <a:ext cx="2352281" cy="142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16792" y="1002030"/>
          <a:ext cx="3691325" cy="1107397"/>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349011" y="1002030"/>
        <a:ext cx="3026887" cy="1107397"/>
      </dsp:txXfrm>
    </dsp:sp>
    <dsp:sp modelId="{75119360-EB03-4559-AA8C-5F1DF5CA6066}">
      <dsp:nvSpPr>
        <dsp:cNvPr id="0" name=""/>
        <dsp:cNvSpPr/>
      </dsp:nvSpPr>
      <dsp:spPr>
        <a:xfrm>
          <a:off x="16792" y="2109428"/>
          <a:ext cx="3359106" cy="189869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 Improvement Plan (SIP)</a:t>
          </a:r>
        </a:p>
      </dsp:txBody>
      <dsp:txXfrm>
        <a:off x="16792" y="2109428"/>
        <a:ext cx="3359106" cy="1898693"/>
      </dsp:txXfrm>
    </dsp:sp>
    <dsp:sp modelId="{26C7581E-E338-471C-BC5B-24C9ADEE7665}">
      <dsp:nvSpPr>
        <dsp:cNvPr id="0" name=""/>
        <dsp:cNvSpPr/>
      </dsp:nvSpPr>
      <dsp:spPr>
        <a:xfrm>
          <a:off x="3635286" y="1002030"/>
          <a:ext cx="3691325" cy="1107397"/>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Title</a:t>
          </a:r>
        </a:p>
      </dsp:txBody>
      <dsp:txXfrm>
        <a:off x="3967505" y="1002030"/>
        <a:ext cx="3026887" cy="1107397"/>
      </dsp:txXfrm>
    </dsp:sp>
    <dsp:sp modelId="{7DC1DD98-98C5-473B-B525-A313979C44C9}">
      <dsp:nvSpPr>
        <dsp:cNvPr id="0" name=""/>
        <dsp:cNvSpPr/>
      </dsp:nvSpPr>
      <dsp:spPr>
        <a:xfrm>
          <a:off x="3635286" y="2109428"/>
          <a:ext cx="3359106" cy="189869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Title I Schoolwide Plan </a:t>
          </a:r>
        </a:p>
      </dsp:txBody>
      <dsp:txXfrm>
        <a:off x="3635286" y="2109428"/>
        <a:ext cx="3359106" cy="1898693"/>
      </dsp:txXfrm>
    </dsp:sp>
    <dsp:sp modelId="{53F42B5F-20AB-48B6-B957-038A5A4732D8}">
      <dsp:nvSpPr>
        <dsp:cNvPr id="0" name=""/>
        <dsp:cNvSpPr/>
      </dsp:nvSpPr>
      <dsp:spPr>
        <a:xfrm>
          <a:off x="7253781" y="1002030"/>
          <a:ext cx="3691325" cy="1107397"/>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Parent</a:t>
          </a:r>
        </a:p>
      </dsp:txBody>
      <dsp:txXfrm>
        <a:off x="7586000" y="1002030"/>
        <a:ext cx="3026887" cy="1107397"/>
      </dsp:txXfrm>
    </dsp:sp>
    <dsp:sp modelId="{3E22C405-D2CB-4D36-B3E7-082F8DE61626}">
      <dsp:nvSpPr>
        <dsp:cNvPr id="0" name=""/>
        <dsp:cNvSpPr/>
      </dsp:nvSpPr>
      <dsp:spPr>
        <a:xfrm>
          <a:off x="7253781" y="2109428"/>
          <a:ext cx="3359106" cy="189869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Parent and Family Engagement Plan </a:t>
          </a:r>
        </a:p>
      </dsp:txBody>
      <dsp:txXfrm>
        <a:off x="7253781" y="2109428"/>
        <a:ext cx="3359106" cy="1898693"/>
      </dsp:txXfrm>
    </dsp:sp>
    <dsp:sp modelId="{A529A2B3-B965-4E67-B388-B10057DCABDE}">
      <dsp:nvSpPr>
        <dsp:cNvPr id="0" name=""/>
        <dsp:cNvSpPr/>
      </dsp:nvSpPr>
      <dsp:spPr>
        <a:xfrm>
          <a:off x="10872276" y="1002030"/>
          <a:ext cx="3691325" cy="1107397"/>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11204495" y="1002030"/>
        <a:ext cx="3026887" cy="1107397"/>
      </dsp:txXfrm>
    </dsp:sp>
    <dsp:sp modelId="{75C7A10E-605F-470C-BEB3-29B17A64FD73}">
      <dsp:nvSpPr>
        <dsp:cNvPr id="0" name=""/>
        <dsp:cNvSpPr/>
      </dsp:nvSpPr>
      <dsp:spPr>
        <a:xfrm>
          <a:off x="10872276" y="2109428"/>
          <a:ext cx="3359106" cy="189869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School-Parent-Student Compact</a:t>
          </a:r>
        </a:p>
      </dsp:txBody>
      <dsp:txXfrm>
        <a:off x="10872276" y="2109428"/>
        <a:ext cx="3359106" cy="18986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26550-BF8F-4131-BCC6-6F9DB1A164E5}"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8B635-FF8A-4053-AF9A-C6460EA9B21C}" type="slidenum">
              <a:rPr lang="en-US" smtClean="0"/>
              <a:t>‹#›</a:t>
            </a:fld>
            <a:endParaRPr lang="en-US"/>
          </a:p>
        </p:txBody>
      </p:sp>
    </p:spTree>
    <p:extLst>
      <p:ext uri="{BB962C8B-B14F-4D97-AF65-F5344CB8AC3E}">
        <p14:creationId xmlns:p14="http://schemas.microsoft.com/office/powerpoint/2010/main" val="28657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Title l Program here in Pinellas County.</a:t>
            </a:r>
          </a:p>
        </p:txBody>
      </p:sp>
      <p:sp>
        <p:nvSpPr>
          <p:cNvPr id="4" name="Slide Number Placeholder 3"/>
          <p:cNvSpPr>
            <a:spLocks noGrp="1"/>
          </p:cNvSpPr>
          <p:nvPr>
            <p:ph type="sldNum" sz="quarter" idx="5"/>
          </p:nvPr>
        </p:nvSpPr>
        <p:spPr/>
        <p:txBody>
          <a:bodyPr/>
          <a:lstStyle/>
          <a:p>
            <a:fld id="{C398B635-FF8A-4053-AF9A-C6460EA9B21C}" type="slidenum">
              <a:rPr lang="en-US" smtClean="0"/>
              <a:t>2</a:t>
            </a:fld>
            <a:endParaRPr lang="en-US"/>
          </a:p>
        </p:txBody>
      </p:sp>
    </p:spTree>
    <p:extLst>
      <p:ext uri="{BB962C8B-B14F-4D97-AF65-F5344CB8AC3E}">
        <p14:creationId xmlns:p14="http://schemas.microsoft.com/office/powerpoint/2010/main" val="7554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insert the an example of your updated school compact. Highlight any things that unique to your school’s compact. </a:t>
            </a:r>
          </a:p>
        </p:txBody>
      </p:sp>
    </p:spTree>
    <p:extLst>
      <p:ext uri="{BB962C8B-B14F-4D97-AF65-F5344CB8AC3E}">
        <p14:creationId xmlns:p14="http://schemas.microsoft.com/office/powerpoint/2010/main" val="70655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305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32943" indent="-232943"/>
            <a:r>
              <a:rPr lang="en-US" altLang="en-US" dirty="0">
                <a:latin typeface="Arial" panose="020B0604020202020204" pitchFamily="34" charset="0"/>
              </a:rPr>
              <a:t>This slide is optional if this will be discussed with classroom teacher </a:t>
            </a:r>
          </a:p>
          <a:p>
            <a:pPr marL="232943" indent="-232943"/>
            <a:r>
              <a:rPr lang="en-US" altLang="en-US" dirty="0">
                <a:latin typeface="Arial" panose="020B0604020202020204" pitchFamily="34" charset="0"/>
              </a:rPr>
              <a:t>School’s Curriculum</a:t>
            </a:r>
          </a:p>
          <a:p>
            <a:pPr marL="232943" indent="-232943"/>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9723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Do you have a calendar of key events that are included in  your PFEP. </a:t>
            </a:r>
          </a:p>
          <a:p>
            <a:pPr marL="0" indent="0">
              <a:buNone/>
            </a:pPr>
            <a:endParaRPr lang="en-US" dirty="0"/>
          </a:p>
          <a:p>
            <a:pPr marL="0" indent="0">
              <a:buNone/>
            </a:pPr>
            <a:r>
              <a:rPr lang="en-US" dirty="0"/>
              <a:t>Evidence – Consider this as evidence to include to support Family Engagement.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a:p>
            <a:pPr marL="465887" indent="-323533" defTabSz="931774">
              <a:defRPr/>
            </a:pPr>
            <a:endParaRPr lang="en-US" dirty="0"/>
          </a:p>
          <a:p>
            <a:pPr marL="465887" indent="-323533" defTabSz="931774">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874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Evidence: Upload completed presentation and recorded feedback as part of the evidence to support the Annual Meeting Materials. Do not forget the sign-in sheets, and survey/feedback that you receive throughout the meeting.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3</a:t>
            </a:fld>
            <a:endParaRPr lang="en-US"/>
          </a:p>
        </p:txBody>
      </p:sp>
    </p:spTree>
    <p:extLst>
      <p:ext uri="{BB962C8B-B14F-4D97-AF65-F5344CB8AC3E}">
        <p14:creationId xmlns:p14="http://schemas.microsoft.com/office/powerpoint/2010/main" val="127511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4</a:t>
            </a:fld>
            <a:endParaRPr lang="en-US"/>
          </a:p>
        </p:txBody>
      </p:sp>
    </p:spTree>
    <p:extLst>
      <p:ext uri="{BB962C8B-B14F-4D97-AF65-F5344CB8AC3E}">
        <p14:creationId xmlns:p14="http://schemas.microsoft.com/office/powerpoint/2010/main" val="176417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5</a:t>
            </a:fld>
            <a:endParaRPr lang="en-US"/>
          </a:p>
        </p:txBody>
      </p:sp>
    </p:spTree>
    <p:extLst>
      <p:ext uri="{BB962C8B-B14F-4D97-AF65-F5344CB8AC3E}">
        <p14:creationId xmlns:p14="http://schemas.microsoft.com/office/powerpoint/2010/main" val="249063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FAST data and school grades, there is a lot to celebrate!!</a:t>
            </a:r>
          </a:p>
          <a:p>
            <a:r>
              <a:rPr lang="en-US" dirty="0"/>
              <a:t>How did your Title I Resources support or enhance the work that you were able to get done?</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7</a:t>
            </a:fld>
            <a:endParaRPr lang="en-US"/>
          </a:p>
        </p:txBody>
      </p:sp>
    </p:spTree>
    <p:extLst>
      <p:ext uri="{BB962C8B-B14F-4D97-AF65-F5344CB8AC3E}">
        <p14:creationId xmlns:p14="http://schemas.microsoft.com/office/powerpoint/2010/main" val="2210466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Use additional slides if necessary.  This is where you want to really highlight Title I funding and how it positively impacts your scholars! </a:t>
            </a:r>
            <a:r>
              <a:rPr lang="en-US" sz="1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If there are connections that they can make, they call it out!</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8</a:t>
            </a:fld>
            <a:endParaRPr lang="en-US"/>
          </a:p>
        </p:txBody>
      </p:sp>
    </p:spTree>
    <p:extLst>
      <p:ext uri="{BB962C8B-B14F-4D97-AF65-F5344CB8AC3E}">
        <p14:creationId xmlns:p14="http://schemas.microsoft.com/office/powerpoint/2010/main" val="330717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SAMPLE ONLY  - Delete Slide </a:t>
            </a:r>
          </a:p>
          <a:p>
            <a:r>
              <a:rPr lang="en-US" dirty="0"/>
              <a:t>Highlight your budget and resources and how they will be used to support family engagement.</a:t>
            </a:r>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69562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1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2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3458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8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3950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861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83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6105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2"/>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9357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8"/>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8"/>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8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94196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3"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3"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7" name="Straight Connector 6"/>
          <p:cNvCxnSpPr/>
          <p:nvPr/>
        </p:nvCxnSpPr>
        <p:spPr>
          <a:xfrm rot="5400000" flipV="1">
            <a:off x="15087600" y="88894"/>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787400"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5" name="Google Shape;55;p7"/>
          <p:cNvSpPr txBox="1">
            <a:spLocks noGrp="1"/>
          </p:cNvSpPr>
          <p:nvPr>
            <p:ph type="body" idx="2"/>
          </p:nvPr>
        </p:nvSpPr>
        <p:spPr>
          <a:xfrm>
            <a:off x="6772808"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6" name="Google Shape;56;p7"/>
          <p:cNvSpPr txBox="1">
            <a:spLocks noGrp="1"/>
          </p:cNvSpPr>
          <p:nvPr>
            <p:ph type="body" idx="3"/>
          </p:nvPr>
        </p:nvSpPr>
        <p:spPr>
          <a:xfrm>
            <a:off x="11758214"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7" name="Google Shape;57;p7"/>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5799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0450" y="5525450"/>
            <a:ext cx="13473000" cy="23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8800">
                <a:solidFill>
                  <a:schemeClr val="dk2"/>
                </a:solidFill>
              </a:defRPr>
            </a:lvl1pPr>
            <a:lvl2pPr lvl="1">
              <a:spcBef>
                <a:spcPts val="0"/>
              </a:spcBef>
              <a:spcAft>
                <a:spcPts val="0"/>
              </a:spcAft>
              <a:buClr>
                <a:schemeClr val="dk2"/>
              </a:buClr>
              <a:buSzPts val="4400"/>
              <a:buNone/>
              <a:defRPr sz="8800">
                <a:solidFill>
                  <a:schemeClr val="dk2"/>
                </a:solidFill>
              </a:defRPr>
            </a:lvl2pPr>
            <a:lvl3pPr lvl="2">
              <a:spcBef>
                <a:spcPts val="0"/>
              </a:spcBef>
              <a:spcAft>
                <a:spcPts val="0"/>
              </a:spcAft>
              <a:buClr>
                <a:schemeClr val="dk2"/>
              </a:buClr>
              <a:buSzPts val="4400"/>
              <a:buNone/>
              <a:defRPr sz="8800">
                <a:solidFill>
                  <a:schemeClr val="dk2"/>
                </a:solidFill>
              </a:defRPr>
            </a:lvl3pPr>
            <a:lvl4pPr lvl="3">
              <a:spcBef>
                <a:spcPts val="0"/>
              </a:spcBef>
              <a:spcAft>
                <a:spcPts val="0"/>
              </a:spcAft>
              <a:buClr>
                <a:schemeClr val="dk2"/>
              </a:buClr>
              <a:buSzPts val="4400"/>
              <a:buNone/>
              <a:defRPr sz="8800">
                <a:solidFill>
                  <a:schemeClr val="dk2"/>
                </a:solidFill>
              </a:defRPr>
            </a:lvl4pPr>
            <a:lvl5pPr lvl="4">
              <a:spcBef>
                <a:spcPts val="0"/>
              </a:spcBef>
              <a:spcAft>
                <a:spcPts val="0"/>
              </a:spcAft>
              <a:buClr>
                <a:schemeClr val="dk2"/>
              </a:buClr>
              <a:buSzPts val="4400"/>
              <a:buNone/>
              <a:defRPr sz="8800">
                <a:solidFill>
                  <a:schemeClr val="dk2"/>
                </a:solidFill>
              </a:defRPr>
            </a:lvl5pPr>
            <a:lvl6pPr lvl="5">
              <a:spcBef>
                <a:spcPts val="0"/>
              </a:spcBef>
              <a:spcAft>
                <a:spcPts val="0"/>
              </a:spcAft>
              <a:buClr>
                <a:schemeClr val="dk2"/>
              </a:buClr>
              <a:buSzPts val="4400"/>
              <a:buNone/>
              <a:defRPr sz="8800">
                <a:solidFill>
                  <a:schemeClr val="dk2"/>
                </a:solidFill>
              </a:defRPr>
            </a:lvl6pPr>
            <a:lvl7pPr lvl="6">
              <a:spcBef>
                <a:spcPts val="0"/>
              </a:spcBef>
              <a:spcAft>
                <a:spcPts val="0"/>
              </a:spcAft>
              <a:buClr>
                <a:schemeClr val="dk2"/>
              </a:buClr>
              <a:buSzPts val="4400"/>
              <a:buNone/>
              <a:defRPr sz="8800">
                <a:solidFill>
                  <a:schemeClr val="dk2"/>
                </a:solidFill>
              </a:defRPr>
            </a:lvl7pPr>
            <a:lvl8pPr lvl="7">
              <a:spcBef>
                <a:spcPts val="0"/>
              </a:spcBef>
              <a:spcAft>
                <a:spcPts val="0"/>
              </a:spcAft>
              <a:buClr>
                <a:schemeClr val="dk2"/>
              </a:buClr>
              <a:buSzPts val="4400"/>
              <a:buNone/>
              <a:defRPr sz="8800">
                <a:solidFill>
                  <a:schemeClr val="dk2"/>
                </a:solidFill>
              </a:defRPr>
            </a:lvl8pPr>
            <a:lvl9pPr lvl="8">
              <a:spcBef>
                <a:spcPts val="0"/>
              </a:spcBef>
              <a:spcAft>
                <a:spcPts val="0"/>
              </a:spcAft>
              <a:buClr>
                <a:schemeClr val="dk2"/>
              </a:buClr>
              <a:buSzPts val="4400"/>
              <a:buNone/>
              <a:defRPr sz="8800">
                <a:solidFill>
                  <a:schemeClr val="dk2"/>
                </a:solidFill>
              </a:defRPr>
            </a:lvl9pPr>
          </a:lstStyle>
          <a:p>
            <a:endParaRPr/>
          </a:p>
        </p:txBody>
      </p:sp>
    </p:spTree>
    <p:extLst>
      <p:ext uri="{BB962C8B-B14F-4D97-AF65-F5344CB8AC3E}">
        <p14:creationId xmlns:p14="http://schemas.microsoft.com/office/powerpoint/2010/main" val="2912225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8188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787400" y="2747176"/>
            <a:ext cx="12925200" cy="7104600"/>
          </a:xfrm>
          <a:prstGeom prst="rect">
            <a:avLst/>
          </a:prstGeom>
        </p:spPr>
        <p:txBody>
          <a:bodyPr spcFirstLastPara="1" wrap="square" lIns="91425" tIns="91425" rIns="91425" bIns="91425" anchor="t" anchorCtr="0">
            <a:noAutofit/>
          </a:bodyPr>
          <a:lstStyle>
            <a:lvl1pPr marL="914400" lvl="0" indent="-685800">
              <a:spcBef>
                <a:spcPts val="1200"/>
              </a:spcBef>
              <a:spcAft>
                <a:spcPts val="0"/>
              </a:spcAft>
              <a:buClr>
                <a:schemeClr val="accent6"/>
              </a:buClr>
              <a:buSzPts val="1800"/>
              <a:buChar char="▷"/>
              <a:defRPr>
                <a:solidFill>
                  <a:schemeClr val="dk1"/>
                </a:solidFill>
              </a:defRPr>
            </a:lvl1pPr>
            <a:lvl2pPr marL="1828800" lvl="1" indent="-762000">
              <a:spcBef>
                <a:spcPts val="0"/>
              </a:spcBef>
              <a:spcAft>
                <a:spcPts val="0"/>
              </a:spcAft>
              <a:buClr>
                <a:schemeClr val="dk1"/>
              </a:buClr>
              <a:buSzPts val="2400"/>
              <a:buChar char="○"/>
              <a:defRPr>
                <a:solidFill>
                  <a:schemeClr val="dk1"/>
                </a:solidFill>
              </a:defRPr>
            </a:lvl2pPr>
            <a:lvl3pPr marL="2743200" lvl="2" indent="-762000">
              <a:spcBef>
                <a:spcPts val="0"/>
              </a:spcBef>
              <a:spcAft>
                <a:spcPts val="0"/>
              </a:spcAft>
              <a:buClr>
                <a:schemeClr val="dk1"/>
              </a:buClr>
              <a:buSzPts val="2400"/>
              <a:buChar char="■"/>
              <a:defRPr>
                <a:solidFill>
                  <a:schemeClr val="dk1"/>
                </a:solidFill>
              </a:defRPr>
            </a:lvl3pPr>
            <a:lvl4pPr marL="3657600" lvl="3" indent="-762000">
              <a:spcBef>
                <a:spcPts val="0"/>
              </a:spcBef>
              <a:spcAft>
                <a:spcPts val="0"/>
              </a:spcAft>
              <a:buClr>
                <a:schemeClr val="dk1"/>
              </a:buClr>
              <a:buSzPts val="2400"/>
              <a:buChar char="●"/>
              <a:defRPr>
                <a:solidFill>
                  <a:schemeClr val="dk1"/>
                </a:solidFill>
              </a:defRPr>
            </a:lvl4pPr>
            <a:lvl5pPr marL="4572000" lvl="4" indent="-762000">
              <a:spcBef>
                <a:spcPts val="0"/>
              </a:spcBef>
              <a:spcAft>
                <a:spcPts val="0"/>
              </a:spcAft>
              <a:buClr>
                <a:schemeClr val="dk1"/>
              </a:buClr>
              <a:buSzPts val="2400"/>
              <a:buChar char="○"/>
              <a:defRPr>
                <a:solidFill>
                  <a:schemeClr val="dk1"/>
                </a:solidFill>
              </a:defRPr>
            </a:lvl5pPr>
            <a:lvl6pPr marL="5486400" lvl="5" indent="-762000">
              <a:spcBef>
                <a:spcPts val="0"/>
              </a:spcBef>
              <a:spcAft>
                <a:spcPts val="0"/>
              </a:spcAft>
              <a:buClr>
                <a:schemeClr val="dk1"/>
              </a:buClr>
              <a:buSzPts val="2400"/>
              <a:buChar char="■"/>
              <a:defRPr>
                <a:solidFill>
                  <a:schemeClr val="dk1"/>
                </a:solidFill>
              </a:defRPr>
            </a:lvl6pPr>
            <a:lvl7pPr marL="6400800" lvl="6" indent="-762000">
              <a:spcBef>
                <a:spcPts val="0"/>
              </a:spcBef>
              <a:spcAft>
                <a:spcPts val="0"/>
              </a:spcAft>
              <a:buClr>
                <a:schemeClr val="dk1"/>
              </a:buClr>
              <a:buSzPts val="2400"/>
              <a:buChar char="●"/>
              <a:defRPr>
                <a:solidFill>
                  <a:schemeClr val="dk1"/>
                </a:solidFill>
              </a:defRPr>
            </a:lvl7pPr>
            <a:lvl8pPr marL="7315200" lvl="7" indent="-762000">
              <a:spcBef>
                <a:spcPts val="0"/>
              </a:spcBef>
              <a:spcAft>
                <a:spcPts val="0"/>
              </a:spcAft>
              <a:buClr>
                <a:schemeClr val="dk1"/>
              </a:buClr>
              <a:buSzPts val="2400"/>
              <a:buChar char="○"/>
              <a:defRPr>
                <a:solidFill>
                  <a:schemeClr val="dk1"/>
                </a:solidFill>
              </a:defRPr>
            </a:lvl8pPr>
            <a:lvl9pPr marL="8229600" lvl="8" indent="-762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98696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787250"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6" name="Google Shape;46;p6"/>
          <p:cNvSpPr txBox="1">
            <a:spLocks noGrp="1"/>
          </p:cNvSpPr>
          <p:nvPr>
            <p:ph type="body" idx="2"/>
          </p:nvPr>
        </p:nvSpPr>
        <p:spPr>
          <a:xfrm>
            <a:off x="8438912"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7" name="Google Shape;47;p6"/>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85605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3420850" y="4323600"/>
            <a:ext cx="11447400" cy="1639800"/>
          </a:xfrm>
          <a:prstGeom prst="rect">
            <a:avLst/>
          </a:prstGeom>
        </p:spPr>
        <p:txBody>
          <a:bodyPr spcFirstLastPara="1" wrap="square" lIns="91425" tIns="91425" rIns="91425" bIns="91425" anchor="t" anchorCtr="0">
            <a:noAutofit/>
          </a:bodyPr>
          <a:lstStyle>
            <a:lvl1pPr marL="914400" lvl="0" indent="-762000" algn="ctr" rtl="0">
              <a:spcBef>
                <a:spcPts val="1200"/>
              </a:spcBef>
              <a:spcAft>
                <a:spcPts val="0"/>
              </a:spcAft>
              <a:buSzPts val="2400"/>
              <a:buChar char="▷"/>
              <a:defRPr i="1"/>
            </a:lvl1pPr>
            <a:lvl2pPr marL="1828800" lvl="1" indent="-762000" algn="ctr" rtl="0">
              <a:spcBef>
                <a:spcPts val="0"/>
              </a:spcBef>
              <a:spcAft>
                <a:spcPts val="0"/>
              </a:spcAft>
              <a:buSzPts val="2400"/>
              <a:buChar char="○"/>
              <a:defRPr i="1"/>
            </a:lvl2pPr>
            <a:lvl3pPr marL="2743200" lvl="2" indent="-762000" algn="ctr" rtl="0">
              <a:spcBef>
                <a:spcPts val="0"/>
              </a:spcBef>
              <a:spcAft>
                <a:spcPts val="0"/>
              </a:spcAft>
              <a:buSzPts val="2400"/>
              <a:buChar char="■"/>
              <a:defRPr i="1"/>
            </a:lvl3pPr>
            <a:lvl4pPr marL="3657600" lvl="3" indent="-762000" algn="ctr" rtl="0">
              <a:spcBef>
                <a:spcPts val="0"/>
              </a:spcBef>
              <a:spcAft>
                <a:spcPts val="0"/>
              </a:spcAft>
              <a:buSzPts val="2400"/>
              <a:buChar char="●"/>
              <a:defRPr i="1"/>
            </a:lvl4pPr>
            <a:lvl5pPr marL="4572000" lvl="4" indent="-762000" algn="ctr" rtl="0">
              <a:spcBef>
                <a:spcPts val="0"/>
              </a:spcBef>
              <a:spcAft>
                <a:spcPts val="0"/>
              </a:spcAft>
              <a:buSzPts val="2400"/>
              <a:buChar char="○"/>
              <a:defRPr i="1"/>
            </a:lvl5pPr>
            <a:lvl6pPr marL="5486400" lvl="5" indent="-762000" algn="ctr" rtl="0">
              <a:spcBef>
                <a:spcPts val="0"/>
              </a:spcBef>
              <a:spcAft>
                <a:spcPts val="0"/>
              </a:spcAft>
              <a:buSzPts val="2400"/>
              <a:buChar char="■"/>
              <a:defRPr i="1"/>
            </a:lvl6pPr>
            <a:lvl7pPr marL="6400800" lvl="6" indent="-762000" algn="ctr" rtl="0">
              <a:spcBef>
                <a:spcPts val="0"/>
              </a:spcBef>
              <a:spcAft>
                <a:spcPts val="0"/>
              </a:spcAft>
              <a:buSzPts val="2400"/>
              <a:buChar char="●"/>
              <a:defRPr i="1"/>
            </a:lvl7pPr>
            <a:lvl8pPr marL="7315200" lvl="7" indent="-762000" algn="ctr" rtl="0">
              <a:spcBef>
                <a:spcPts val="0"/>
              </a:spcBef>
              <a:spcAft>
                <a:spcPts val="0"/>
              </a:spcAft>
              <a:buSzPts val="2400"/>
              <a:buChar char="○"/>
              <a:defRPr i="1"/>
            </a:lvl8pPr>
            <a:lvl9pPr marL="8229600" lvl="8" indent="-762000" algn="ctr">
              <a:spcBef>
                <a:spcPts val="0"/>
              </a:spcBef>
              <a:spcAft>
                <a:spcPts val="0"/>
              </a:spcAft>
              <a:buSzPts val="2400"/>
              <a:buChar char="■"/>
              <a:defRPr i="1"/>
            </a:lvl9pPr>
          </a:lstStyle>
          <a:p>
            <a:endParaRPr/>
          </a:p>
        </p:txBody>
      </p:sp>
      <p:sp>
        <p:nvSpPr>
          <p:cNvPr id="30" name="Google Shape;30;p4"/>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430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5" y="9706056"/>
            <a:ext cx="3231214"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7264400" y="9706056"/>
            <a:ext cx="8852188"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6256000" y="9706056"/>
            <a:ext cx="1460500"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lgn="r"/>
            <a:fld id="{00000000-1234-1234-1234-123412341234}" type="slidenum">
              <a:rPr lang="en" smtClean="0"/>
              <a:pPr algn="r"/>
              <a:t>‹#›</a:t>
            </a:fld>
            <a:endParaRPr lang="en"/>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4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p:transition>
    <p:fade thruBlk="1"/>
  </p:transition>
  <p:hf sldNum="0" hd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http://www.fldoe.org/"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edudata.fldoe.org/" TargetMode="Externa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5.jp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29.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30.jpeg"/><Relationship Id="rId7" Type="http://schemas.openxmlformats.org/officeDocument/2006/relationships/hyperlink" Target="https://www.pcsb.org/Page/418"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hyperlink" Target="https://www.pcsb.org/Page/26534"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6869353" y="1283962"/>
            <a:ext cx="4549294" cy="2297393"/>
          </a:xfrm>
          <a:prstGeom prst="rect">
            <a:avLst/>
          </a:prstGeom>
        </p:spPr>
      </p:pic>
      <p:sp>
        <p:nvSpPr>
          <p:cNvPr id="6" name="TextBox 6"/>
          <p:cNvSpPr txBox="1"/>
          <p:nvPr/>
        </p:nvSpPr>
        <p:spPr>
          <a:xfrm>
            <a:off x="3886200" y="4229100"/>
            <a:ext cx="10727539" cy="2084417"/>
          </a:xfrm>
          <a:prstGeom prst="rect">
            <a:avLst/>
          </a:prstGeom>
        </p:spPr>
        <p:txBody>
          <a:bodyPr wrap="square" lIns="0" tIns="0" rIns="0" bIns="0" rtlCol="0" anchor="t">
            <a:spAutoFit/>
          </a:bodyPr>
          <a:lstStyle/>
          <a:p>
            <a:pPr algn="ctr">
              <a:lnSpc>
                <a:spcPts val="5366"/>
              </a:lnSpc>
            </a:pPr>
            <a:r>
              <a:rPr lang="en-US" sz="6000" dirty="0">
                <a:solidFill>
                  <a:srgbClr val="FFFFFF"/>
                </a:solidFill>
                <a:latin typeface="Oswald"/>
              </a:rPr>
              <a:t>John M. Sexton Title l Annual Meeting</a:t>
            </a:r>
          </a:p>
          <a:p>
            <a:pPr algn="ctr">
              <a:lnSpc>
                <a:spcPts val="5366"/>
              </a:lnSpc>
            </a:pPr>
            <a:endParaRPr lang="en-US" sz="6000" dirty="0">
              <a:solidFill>
                <a:srgbClr val="FFFFFF"/>
              </a:solidFill>
              <a:latin typeface="Oswald"/>
            </a:endParaRPr>
          </a:p>
          <a:p>
            <a:pPr algn="ctr">
              <a:lnSpc>
                <a:spcPts val="5366"/>
              </a:lnSpc>
            </a:pPr>
            <a:r>
              <a:rPr lang="en-US" sz="6000" dirty="0">
                <a:solidFill>
                  <a:srgbClr val="FFFFFF"/>
                </a:solidFill>
                <a:latin typeface="Oswald"/>
              </a:rPr>
              <a:t>2024-25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3172689" y="107176"/>
            <a:ext cx="11539910" cy="1714800"/>
          </a:xfrm>
        </p:spPr>
        <p:txBody>
          <a:bodyPr/>
          <a:lstStyle/>
          <a:p>
            <a:pPr algn="ctr"/>
            <a:r>
              <a:rPr lang="en-US" dirty="0">
                <a:solidFill>
                  <a:schemeClr val="tx1"/>
                </a:solidFill>
              </a:rPr>
              <a:t>Title I Schoolwide Budget</a:t>
            </a:r>
          </a:p>
        </p:txBody>
      </p:sp>
      <p:sp>
        <p:nvSpPr>
          <p:cNvPr id="4" name="Rectangle 3">
            <a:extLst>
              <a:ext uri="{FF2B5EF4-FFF2-40B4-BE49-F238E27FC236}">
                <a16:creationId xmlns:a16="http://schemas.microsoft.com/office/drawing/2014/main" id="{4A85E29F-2C64-49C1-AD16-7CD5491C723C}"/>
              </a:ext>
            </a:extLst>
          </p:cNvPr>
          <p:cNvSpPr/>
          <p:nvPr/>
        </p:nvSpPr>
        <p:spPr>
          <a:xfrm>
            <a:off x="2590800" y="1475273"/>
            <a:ext cx="13335000" cy="4031873"/>
          </a:xfrm>
          <a:prstGeom prst="rect">
            <a:avLst/>
          </a:prstGeom>
        </p:spPr>
        <p:txBody>
          <a:bodyPr wrap="square">
            <a:spAutoFit/>
          </a:bodyPr>
          <a:lstStyle/>
          <a:p>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John M. Sexton is provided 89,750 to pay for supplemental resources and programs for increased student achievement.</a:t>
            </a:r>
          </a:p>
          <a:p>
            <a:endPar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	Personnel </a:t>
            </a:r>
          </a:p>
          <a:p>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 	Professional Development </a:t>
            </a:r>
          </a:p>
          <a:p>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	Curriculum Development and Coordination </a:t>
            </a:r>
          </a:p>
          <a:p>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	Technology Support</a:t>
            </a:r>
          </a:p>
          <a:p>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	Supplemental Instructional Materials and Resources </a:t>
            </a: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766" y="230960"/>
            <a:ext cx="1233056" cy="1244312"/>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87EB6F69-FAAA-C3E4-EEB9-52D8A6916169}"/>
              </a:ext>
            </a:extLst>
          </p:cNvPr>
          <p:cNvPicPr>
            <a:picLocks noChangeAspect="1"/>
          </p:cNvPicPr>
          <p:nvPr/>
        </p:nvPicPr>
        <p:blipFill>
          <a:blip r:embed="rId4"/>
          <a:stretch>
            <a:fillRect/>
          </a:stretch>
        </p:blipFill>
        <p:spPr>
          <a:xfrm>
            <a:off x="0" y="8811727"/>
            <a:ext cx="18288000" cy="1475273"/>
          </a:xfrm>
          <a:prstGeom prst="rect">
            <a:avLst/>
          </a:prstGeom>
        </p:spPr>
      </p:pic>
    </p:spTree>
    <p:extLst>
      <p:ext uri="{BB962C8B-B14F-4D97-AF65-F5344CB8AC3E}">
        <p14:creationId xmlns:p14="http://schemas.microsoft.com/office/powerpoint/2010/main" val="248820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692DB-C52F-4B0E-AC8B-F71726B5B957}"/>
              </a:ext>
            </a:extLst>
          </p:cNvPr>
          <p:cNvSpPr/>
          <p:nvPr/>
        </p:nvSpPr>
        <p:spPr>
          <a:xfrm>
            <a:off x="1033431" y="2864317"/>
            <a:ext cx="7830154" cy="1533946"/>
          </a:xfrm>
          <a:prstGeom prst="rect">
            <a:avLst/>
          </a:prstGeom>
        </p:spPr>
        <p:txBody>
          <a:bodyPr wrap="square">
            <a:spAutoFit/>
          </a:bodyPr>
          <a:lstStyle/>
          <a:p>
            <a:pPr>
              <a:lnSpc>
                <a:spcPct val="107000"/>
              </a:lnSpc>
              <a:spcAft>
                <a:spcPts val="1200"/>
              </a:spcAft>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Total Allocation - $5,700</a:t>
            </a:r>
          </a:p>
          <a:p>
            <a:pPr>
              <a:spcBef>
                <a:spcPts val="578"/>
              </a:spcBef>
            </a:pPr>
            <a:r>
              <a:rPr lang="en-US" sz="2400" dirty="0">
                <a:solidFill>
                  <a:srgbClr val="27CED7">
                    <a:lumMod val="50000"/>
                  </a:srgbClr>
                </a:solidFill>
                <a:latin typeface="Calibri" panose="020F0502020204030204" pitchFamily="34" charset="0"/>
                <a:ea typeface="Times New Roman" panose="02020603050405020304" pitchFamily="18" charset="0"/>
                <a:cs typeface="Times New Roman" panose="02020603050405020304" pitchFamily="18" charset="0"/>
              </a:rPr>
              <a:t>Teachers Stipends to Provide Parent Training - $700</a:t>
            </a:r>
            <a:endParaRPr lang="en-US" sz="2400" dirty="0">
              <a:solidFill>
                <a:srgbClr val="27CED7">
                  <a:lumMod val="50000"/>
                </a:srgbClr>
              </a:solidFill>
              <a:latin typeface="Times New Roman" panose="02020603050405020304" pitchFamily="18" charset="0"/>
              <a:ea typeface="Times New Roman" panose="02020603050405020304" pitchFamily="18" charset="0"/>
            </a:endParaRPr>
          </a:p>
          <a:p>
            <a:pPr>
              <a:spcBef>
                <a:spcPts val="578"/>
              </a:spcBef>
            </a:pPr>
            <a:r>
              <a:rPr lang="en-US" sz="2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Family Engagement Resources - $5,000</a:t>
            </a:r>
            <a:endParaRPr lang="en-US" sz="2400" dirty="0">
              <a:solidFill>
                <a:srgbClr val="FFC000"/>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4C1DCEF-D392-4A2F-ABFE-955D4C38D101}"/>
              </a:ext>
            </a:extLst>
          </p:cNvPr>
          <p:cNvSpPr txBox="1"/>
          <p:nvPr/>
        </p:nvSpPr>
        <p:spPr>
          <a:xfrm>
            <a:off x="3657600" y="534830"/>
            <a:ext cx="10822242" cy="1200329"/>
          </a:xfrm>
          <a:prstGeom prst="rect">
            <a:avLst/>
          </a:prstGeom>
          <a:noFill/>
        </p:spPr>
        <p:txBody>
          <a:bodyPr wrap="square" rtlCol="0">
            <a:spAutoFit/>
          </a:bodyPr>
          <a:lstStyle/>
          <a:p>
            <a:r>
              <a:rPr lang="en-US" sz="3600" dirty="0">
                <a:solidFill>
                  <a:prstClr val="black"/>
                </a:solidFill>
                <a:latin typeface="Tw Cen MT" panose="020B0602020104020603"/>
              </a:rPr>
              <a:t>A+ School’s Title I Parent &amp; Family Engagement 2023-24 Budget</a:t>
            </a:r>
          </a:p>
        </p:txBody>
      </p:sp>
      <p:sp>
        <p:nvSpPr>
          <p:cNvPr id="6" name="Star: 5 Points 5">
            <a:extLst>
              <a:ext uri="{FF2B5EF4-FFF2-40B4-BE49-F238E27FC236}">
                <a16:creationId xmlns:a16="http://schemas.microsoft.com/office/drawing/2014/main" id="{5278E5CE-B401-E8A5-1C32-4B3391D0BD26}"/>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CA5BEFB1-1793-3D5B-1734-15073BC25821}"/>
              </a:ext>
            </a:extLst>
          </p:cNvPr>
          <p:cNvPicPr>
            <a:picLocks noChangeAspect="1"/>
          </p:cNvPicPr>
          <p:nvPr/>
        </p:nvPicPr>
        <p:blipFill>
          <a:blip r:embed="rId3"/>
          <a:stretch>
            <a:fillRect/>
          </a:stretch>
        </p:blipFill>
        <p:spPr>
          <a:xfrm>
            <a:off x="-56514" y="8837125"/>
            <a:ext cx="18344514" cy="1451555"/>
          </a:xfrm>
          <a:prstGeom prst="rect">
            <a:avLst/>
          </a:prstGeom>
        </p:spPr>
      </p:pic>
    </p:spTree>
    <p:extLst>
      <p:ext uri="{BB962C8B-B14F-4D97-AF65-F5344CB8AC3E}">
        <p14:creationId xmlns:p14="http://schemas.microsoft.com/office/powerpoint/2010/main" val="325007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1524000" y="251112"/>
            <a:ext cx="12925200" cy="17148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6" name="Rectangle 5">
            <a:extLst>
              <a:ext uri="{FF2B5EF4-FFF2-40B4-BE49-F238E27FC236}">
                <a16:creationId xmlns:a16="http://schemas.microsoft.com/office/drawing/2014/main" id="{792BEB1D-C138-426E-8B68-A5051D5B9655}"/>
              </a:ext>
            </a:extLst>
          </p:cNvPr>
          <p:cNvSpPr/>
          <p:nvPr/>
        </p:nvSpPr>
        <p:spPr>
          <a:xfrm>
            <a:off x="1523999" y="2041024"/>
            <a:ext cx="15868650" cy="1200329"/>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3600" dirty="0">
              <a:solidFill>
                <a:prstClr val="black">
                  <a:lumMod val="75000"/>
                </a:prstClr>
              </a:solidFill>
              <a:latin typeface="Tw Cen MT" panose="020B0602020104020603"/>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2550875247"/>
              </p:ext>
            </p:extLst>
          </p:nvPr>
        </p:nvGraphicFramePr>
        <p:xfrm>
          <a:off x="3571871" y="3333687"/>
          <a:ext cx="11772902" cy="6179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ar: 5 Points 6">
            <a:extLst>
              <a:ext uri="{FF2B5EF4-FFF2-40B4-BE49-F238E27FC236}">
                <a16:creationId xmlns:a16="http://schemas.microsoft.com/office/drawing/2014/main" id="{041B9675-DF26-990B-EC29-386EF6C84A3C}"/>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3333687"/>
            <a:ext cx="2190752" cy="14462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3571870" y="6423447"/>
            <a:ext cx="2354580" cy="1476990"/>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7">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3600">
                <a:solidFill>
                  <a:prstClr val="black">
                    <a:hueOff val="0"/>
                    <a:satOff val="0"/>
                    <a:lumOff val="0"/>
                    <a:alphaOff val="0"/>
                  </a:prstClr>
                </a:solidFill>
                <a:latin typeface="Tw Cen MT" panose="020B0602020104020603"/>
              </a:endParaRPr>
            </a:p>
          </p:txBody>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596" tIns="145894" rIns="124596" bIns="145894" numCol="1" spcCol="1270" anchor="ctr" anchorCtr="0">
              <a:noAutofit/>
            </a:bodyPr>
            <a:lstStyle/>
            <a:p>
              <a:pPr algn="ctr" defTabSz="1244600">
                <a:lnSpc>
                  <a:spcPct val="90000"/>
                </a:lnSpc>
                <a:spcBef>
                  <a:spcPct val="0"/>
                </a:spcBef>
                <a:spcAft>
                  <a:spcPct val="35000"/>
                </a:spcAft>
              </a:pPr>
              <a:endParaRPr lang="en-US" sz="2800" dirty="0">
                <a:solidFill>
                  <a:prstClr val="black">
                    <a:hueOff val="0"/>
                    <a:satOff val="0"/>
                    <a:lumOff val="0"/>
                    <a:alphaOff val="0"/>
                  </a:prstClr>
                </a:solidFill>
                <a:latin typeface="Tw Cen MT" panose="020B0602020104020603"/>
              </a:endParaRPr>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id="{94FE8A96-AE4C-36C9-FEBB-F8939B2F6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7947638"/>
            <a:ext cx="2190752" cy="1446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E7B021-506E-CEAF-23B5-4C30F4E710FA}"/>
              </a:ext>
            </a:extLst>
          </p:cNvPr>
          <p:cNvPicPr>
            <a:picLocks noChangeAspect="1"/>
          </p:cNvPicPr>
          <p:nvPr/>
        </p:nvPicPr>
        <p:blipFill>
          <a:blip r:embed="rId8"/>
          <a:stretch>
            <a:fillRect/>
          </a:stretch>
        </p:blipFill>
        <p:spPr>
          <a:xfrm>
            <a:off x="-15922" y="8953501"/>
            <a:ext cx="18288000" cy="1333500"/>
          </a:xfrm>
          <a:prstGeom prst="rect">
            <a:avLst/>
          </a:prstGeom>
        </p:spPr>
      </p:pic>
    </p:spTree>
    <p:extLst>
      <p:ext uri="{BB962C8B-B14F-4D97-AF65-F5344CB8AC3E}">
        <p14:creationId xmlns:p14="http://schemas.microsoft.com/office/powerpoint/2010/main" val="97006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1501716" y="391887"/>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Working Together for Student Success</a:t>
            </a:r>
            <a:endParaRPr lang="en-US" sz="7800" spc="200" dirty="0"/>
          </a:p>
        </p:txBody>
      </p:sp>
      <p:sp>
        <p:nvSpPr>
          <p:cNvPr id="15" name="Star: 5 Points 14">
            <a:extLst>
              <a:ext uri="{FF2B5EF4-FFF2-40B4-BE49-F238E27FC236}">
                <a16:creationId xmlns:a16="http://schemas.microsoft.com/office/drawing/2014/main" id="{6136C996-F299-8CCA-6EE2-BD8E0CB58A0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graphicFrame>
        <p:nvGraphicFramePr>
          <p:cNvPr id="17" name="TextBox 11">
            <a:extLst>
              <a:ext uri="{FF2B5EF4-FFF2-40B4-BE49-F238E27FC236}">
                <a16:creationId xmlns:a16="http://schemas.microsoft.com/office/drawing/2014/main" id="{E7F558DE-6E0E-F5BA-B5BB-B61FCC0F5D02}"/>
              </a:ext>
            </a:extLst>
          </p:cNvPr>
          <p:cNvGraphicFramePr/>
          <p:nvPr/>
        </p:nvGraphicFramePr>
        <p:xfrm>
          <a:off x="1501431" y="1695450"/>
          <a:ext cx="14580394" cy="501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9D3F005-9735-DA3E-AA3E-452F5F28F4E3}"/>
              </a:ext>
            </a:extLst>
          </p:cNvPr>
          <p:cNvSpPr txBox="1"/>
          <p:nvPr/>
        </p:nvSpPr>
        <p:spPr>
          <a:xfrm>
            <a:off x="1501431" y="6953251"/>
            <a:ext cx="14386270" cy="646331"/>
          </a:xfrm>
          <a:prstGeom prst="rect">
            <a:avLst/>
          </a:prstGeom>
          <a:noFill/>
        </p:spPr>
        <p:txBody>
          <a:bodyPr wrap="square" rtlCol="0">
            <a:spAutoFit/>
          </a:bodyPr>
          <a:lstStyle/>
          <a:p>
            <a:pPr algn="ctr"/>
            <a:r>
              <a:rPr lang="en-US" sz="3600" dirty="0">
                <a:solidFill>
                  <a:prstClr val="black"/>
                </a:solidFill>
                <a:highlight>
                  <a:srgbClr val="00FFFF"/>
                </a:highlight>
                <a:latin typeface="Tw Cen MT" panose="020B0602020104020603"/>
              </a:rPr>
              <a:t>Title l is now included as a part of the School Improvement Plan</a:t>
            </a:r>
          </a:p>
        </p:txBody>
      </p:sp>
      <p:pic>
        <p:nvPicPr>
          <p:cNvPr id="4" name="Picture 3">
            <a:extLst>
              <a:ext uri="{FF2B5EF4-FFF2-40B4-BE49-F238E27FC236}">
                <a16:creationId xmlns:a16="http://schemas.microsoft.com/office/drawing/2014/main" id="{3AB87326-E3A9-52FE-ACFB-816D7E5DF84D}"/>
              </a:ext>
            </a:extLst>
          </p:cNvPr>
          <p:cNvPicPr>
            <a:picLocks noChangeAspect="1"/>
          </p:cNvPicPr>
          <p:nvPr/>
        </p:nvPicPr>
        <p:blipFill>
          <a:blip r:embed="rId8"/>
          <a:stretch>
            <a:fillRect/>
          </a:stretch>
        </p:blipFill>
        <p:spPr>
          <a:xfrm>
            <a:off x="0" y="8801101"/>
            <a:ext cx="18288000" cy="1485900"/>
          </a:xfrm>
          <a:prstGeom prst="rect">
            <a:avLst/>
          </a:prstGeom>
        </p:spPr>
      </p:pic>
    </p:spTree>
    <p:extLst>
      <p:ext uri="{BB962C8B-B14F-4D97-AF65-F5344CB8AC3E}">
        <p14:creationId xmlns:p14="http://schemas.microsoft.com/office/powerpoint/2010/main" val="348668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2015267" y="526590"/>
            <a:ext cx="13355782" cy="17148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2239114" y="2431868"/>
            <a:ext cx="6273600" cy="5281464"/>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8693156" y="2431868"/>
            <a:ext cx="6273600" cy="4671060"/>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11" name="TextBox 10">
            <a:extLst>
              <a:ext uri="{FF2B5EF4-FFF2-40B4-BE49-F238E27FC236}">
                <a16:creationId xmlns:a16="http://schemas.microsoft.com/office/drawing/2014/main" id="{6C4D5C6B-BE56-48D5-AE56-3A31682F7E51}"/>
              </a:ext>
            </a:extLst>
          </p:cNvPr>
          <p:cNvSpPr txBox="1"/>
          <p:nvPr/>
        </p:nvSpPr>
        <p:spPr>
          <a:xfrm>
            <a:off x="12192000" y="5394768"/>
            <a:ext cx="6719454" cy="3416320"/>
          </a:xfrm>
          <a:prstGeom prst="rect">
            <a:avLst/>
          </a:prstGeom>
          <a:noFill/>
        </p:spPr>
        <p:txBody>
          <a:bodyPr wrap="square" rtlCol="0">
            <a:spAutoFit/>
          </a:bodyPr>
          <a:lstStyle/>
          <a:p>
            <a:r>
              <a:rPr lang="en-US" sz="3600"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sz="36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600"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sz="3600" dirty="0">
              <a:solidFill>
                <a:prstClr val="black"/>
              </a:solidFill>
              <a:latin typeface="Tw Cen MT" panose="020B0602020104020603"/>
            </a:endParaRPr>
          </a:p>
        </p:txBody>
      </p:sp>
      <p:sp>
        <p:nvSpPr>
          <p:cNvPr id="9" name="Star: 5 Points 8">
            <a:extLst>
              <a:ext uri="{FF2B5EF4-FFF2-40B4-BE49-F238E27FC236}">
                <a16:creationId xmlns:a16="http://schemas.microsoft.com/office/drawing/2014/main" id="{818A4003-A7D0-2F5B-7217-BC306D81DF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146" name="Picture 2" descr="What is Goal-Setting Theory?">
            <a:extLst>
              <a:ext uri="{FF2B5EF4-FFF2-40B4-BE49-F238E27FC236}">
                <a16:creationId xmlns:a16="http://schemas.microsoft.com/office/drawing/2014/main" id="{3CFC23BE-4804-9B91-BBFF-A35400F52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94768"/>
            <a:ext cx="2988972" cy="3002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9A4322E-04C3-3B68-877C-DF5D92DAD4D8}"/>
              </a:ext>
            </a:extLst>
          </p:cNvPr>
          <p:cNvPicPr>
            <a:picLocks noChangeAspect="1"/>
          </p:cNvPicPr>
          <p:nvPr/>
        </p:nvPicPr>
        <p:blipFill>
          <a:blip r:embed="rId4"/>
          <a:stretch>
            <a:fillRect/>
          </a:stretch>
        </p:blipFill>
        <p:spPr>
          <a:xfrm>
            <a:off x="0" y="8811088"/>
            <a:ext cx="18288000" cy="1475913"/>
          </a:xfrm>
          <a:prstGeom prst="rect">
            <a:avLst/>
          </a:prstGeom>
        </p:spPr>
      </p:pic>
    </p:spTree>
    <p:extLst>
      <p:ext uri="{BB962C8B-B14F-4D97-AF65-F5344CB8AC3E}">
        <p14:creationId xmlns:p14="http://schemas.microsoft.com/office/powerpoint/2010/main" val="230968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B93B-7E87-4006-A63C-A5AF3536A0F1}"/>
              </a:ext>
            </a:extLst>
          </p:cNvPr>
          <p:cNvSpPr>
            <a:spLocks noGrp="1"/>
          </p:cNvSpPr>
          <p:nvPr>
            <p:ph type="title"/>
          </p:nvPr>
        </p:nvSpPr>
        <p:spPr/>
        <p:txBody>
          <a:bodyPr/>
          <a:lstStyle/>
          <a:p>
            <a:r>
              <a:rPr lang="en-US" dirty="0">
                <a:solidFill>
                  <a:schemeClr val="tx1"/>
                </a:solidFill>
              </a:rPr>
              <a:t>School Compact</a:t>
            </a:r>
          </a:p>
        </p:txBody>
      </p:sp>
      <p:sp>
        <p:nvSpPr>
          <p:cNvPr id="5" name="Star: 5 Points 4">
            <a:extLst>
              <a:ext uri="{FF2B5EF4-FFF2-40B4-BE49-F238E27FC236}">
                <a16:creationId xmlns:a16="http://schemas.microsoft.com/office/drawing/2014/main" id="{DC2CA0E8-772B-4F1E-A9E1-B4877FB8CC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 name="Picture 5">
            <a:extLst>
              <a:ext uri="{FF2B5EF4-FFF2-40B4-BE49-F238E27FC236}">
                <a16:creationId xmlns:a16="http://schemas.microsoft.com/office/drawing/2014/main" id="{E2E2B5C3-3148-4355-55E6-60BBD4B7C7CA}"/>
              </a:ext>
            </a:extLst>
          </p:cNvPr>
          <p:cNvPicPr>
            <a:picLocks noChangeAspect="1"/>
          </p:cNvPicPr>
          <p:nvPr/>
        </p:nvPicPr>
        <p:blipFill>
          <a:blip r:embed="rId3"/>
          <a:stretch>
            <a:fillRect/>
          </a:stretch>
        </p:blipFill>
        <p:spPr>
          <a:xfrm>
            <a:off x="0" y="8801100"/>
            <a:ext cx="18288000" cy="1485901"/>
          </a:xfrm>
          <a:prstGeom prst="rect">
            <a:avLst/>
          </a:prstGeom>
        </p:spPr>
      </p:pic>
      <p:pic>
        <p:nvPicPr>
          <p:cNvPr id="7" name="Picture 6">
            <a:extLst>
              <a:ext uri="{FF2B5EF4-FFF2-40B4-BE49-F238E27FC236}">
                <a16:creationId xmlns:a16="http://schemas.microsoft.com/office/drawing/2014/main" id="{2A84C39E-0065-3EA6-7CBE-187697017F7A}"/>
              </a:ext>
            </a:extLst>
          </p:cNvPr>
          <p:cNvPicPr>
            <a:picLocks noChangeAspect="1"/>
          </p:cNvPicPr>
          <p:nvPr/>
        </p:nvPicPr>
        <p:blipFill>
          <a:blip r:embed="rId4"/>
          <a:stretch>
            <a:fillRect/>
          </a:stretch>
        </p:blipFill>
        <p:spPr>
          <a:xfrm>
            <a:off x="4170300" y="2199498"/>
            <a:ext cx="9947400" cy="7370726"/>
          </a:xfrm>
          <a:prstGeom prst="rect">
            <a:avLst/>
          </a:prstGeom>
        </p:spPr>
      </p:pic>
    </p:spTree>
    <p:extLst>
      <p:ext uri="{BB962C8B-B14F-4D97-AF65-F5344CB8AC3E}">
        <p14:creationId xmlns:p14="http://schemas.microsoft.com/office/powerpoint/2010/main" val="3707896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pPr marL="685800" lvl="1" indent="0">
              <a:buNone/>
            </a:pPr>
            <a:endPar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 access the full LEA PFEP, please visit</a:t>
            </a: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dirty="0"/>
          </a:p>
        </p:txBody>
      </p:sp>
      <p:sp>
        <p:nvSpPr>
          <p:cNvPr id="6" name="Star: 5 Points 5">
            <a:extLst>
              <a:ext uri="{FF2B5EF4-FFF2-40B4-BE49-F238E27FC236}">
                <a16:creationId xmlns:a16="http://schemas.microsoft.com/office/drawing/2014/main" id="{2133D7E7-121A-F720-4618-E3AAB557D62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Title I / Parent and Family Engagement">
            <a:extLst>
              <a:ext uri="{FF2B5EF4-FFF2-40B4-BE49-F238E27FC236}">
                <a16:creationId xmlns:a16="http://schemas.microsoft.com/office/drawing/2014/main" id="{D81BF3A0-01F3-779E-938F-E1ADA2242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600" y="5600700"/>
            <a:ext cx="5306786" cy="2971800"/>
          </a:xfrm>
          <a:prstGeom prst="rect">
            <a:avLst/>
          </a:prstGeom>
          <a:noFill/>
          <a:effectLst>
            <a:glow rad="228600">
              <a:schemeClr val="accent2">
                <a:satMod val="175000"/>
                <a:alpha val="40000"/>
              </a:schemeClr>
            </a:glow>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DFFFB0-33A8-FBC4-EFAB-0DC01B9AA162}"/>
              </a:ext>
            </a:extLst>
          </p:cNvPr>
          <p:cNvPicPr>
            <a:picLocks noChangeAspect="1"/>
          </p:cNvPicPr>
          <p:nvPr/>
        </p:nvPicPr>
        <p:blipFill>
          <a:blip r:embed="rId5"/>
          <a:stretch>
            <a:fillRect/>
          </a:stretch>
        </p:blipFill>
        <p:spPr>
          <a:xfrm>
            <a:off x="0" y="8724900"/>
            <a:ext cx="18288000" cy="1562101"/>
          </a:xfrm>
          <a:prstGeom prst="rect">
            <a:avLst/>
          </a:prstGeom>
        </p:spPr>
      </p:pic>
    </p:spTree>
    <p:extLst>
      <p:ext uri="{BB962C8B-B14F-4D97-AF65-F5344CB8AC3E}">
        <p14:creationId xmlns:p14="http://schemas.microsoft.com/office/powerpoint/2010/main" val="2073899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
          <a:stretch/>
        </p:blipFill>
        <p:spPr bwMode="auto">
          <a:xfrm>
            <a:off x="726953" y="726949"/>
            <a:ext cx="4872782" cy="5267922"/>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50F78CF7-743D-4F97-AEAF-6D872AEF4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46616" y="726949"/>
            <a:ext cx="1624040" cy="526792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cxnSp>
        <p:nvCxnSpPr>
          <p:cNvPr id="2057" name="Straight Connector 2056">
            <a:extLst>
              <a:ext uri="{FF2B5EF4-FFF2-40B4-BE49-F238E27FC236}">
                <a16:creationId xmlns:a16="http://schemas.microsoft.com/office/drawing/2014/main" id="{A7DCBFCC-8C5F-4A93-997F-0A2BB3F0D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344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
          <a:stretch/>
        </p:blipFill>
        <p:spPr bwMode="auto">
          <a:xfrm>
            <a:off x="726948" y="6225894"/>
            <a:ext cx="6743704" cy="334771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8927592" y="3429000"/>
            <a:ext cx="8611108" cy="6035040"/>
          </a:xfrm>
        </p:spPr>
        <p:txBody>
          <a:bodyPr>
            <a:normAutofit/>
          </a:bodyPr>
          <a:lstStyle/>
          <a:p>
            <a:pPr marL="0" indent="0">
              <a:buNone/>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a:latin typeface="Nirmala UI Semilight" panose="020B0402040204020203" pitchFamily="34" charset="0"/>
                <a:ea typeface="Nirmala UI Semilight" panose="020B0402040204020203" pitchFamily="34" charset="0"/>
                <a:cs typeface="Nirmala UI Semilight" panose="020B0402040204020203" pitchFamily="34" charset="0"/>
                <a:hlinkClick r:id="rId5"/>
              </a:rPr>
              <a:t>www.fldoe.org</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dirty="0"/>
          </a:p>
          <a:p>
            <a:endParaRPr lang="en-US" dirty="0"/>
          </a:p>
        </p:txBody>
      </p:sp>
      <p:sp>
        <p:nvSpPr>
          <p:cNvPr id="5" name="Star: 5 Points 4">
            <a:extLst>
              <a:ext uri="{FF2B5EF4-FFF2-40B4-BE49-F238E27FC236}">
                <a16:creationId xmlns:a16="http://schemas.microsoft.com/office/drawing/2014/main" id="{F29537B2-82F7-ED77-05DA-28F6A0797E2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3" name="Footer Placeholder 2">
            <a:extLst>
              <a:ext uri="{FF2B5EF4-FFF2-40B4-BE49-F238E27FC236}">
                <a16:creationId xmlns:a16="http://schemas.microsoft.com/office/drawing/2014/main" id="{A1067A76-3FEA-5D76-DBE2-432B00428402}"/>
              </a:ext>
            </a:extLst>
          </p:cNvPr>
          <p:cNvSpPr>
            <a:spLocks noGrp="1"/>
          </p:cNvSpPr>
          <p:nvPr>
            <p:ph type="ftr" sz="quarter" idx="11"/>
          </p:nvPr>
        </p:nvSpPr>
        <p:spPr/>
        <p:txBody>
          <a:bodyPr/>
          <a:lstStyle/>
          <a:p>
            <a:endParaRPr lang="en-US">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143653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a:xfrm>
            <a:off x="1536192" y="877824"/>
            <a:ext cx="14580108" cy="2249424"/>
          </a:xfrm>
        </p:spPr>
        <p:txBody>
          <a:bodyPr>
            <a:normAutofit/>
          </a:bodyPr>
          <a:lstStyle/>
          <a:p>
            <a:r>
              <a:rPr lang="en-US"/>
              <a:t>School’s Curriculum</a:t>
            </a:r>
          </a:p>
        </p:txBody>
      </p:sp>
      <p:pic>
        <p:nvPicPr>
          <p:cNvPr id="5" name="Graphic 4" descr="Books">
            <a:extLst>
              <a:ext uri="{FF2B5EF4-FFF2-40B4-BE49-F238E27FC236}">
                <a16:creationId xmlns:a16="http://schemas.microsoft.com/office/drawing/2014/main" id="{A7283576-5785-4367-A7F5-93BF063F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1256" y="3579076"/>
            <a:ext cx="5173276" cy="5173276"/>
          </a:xfrm>
          <a:prstGeom prst="rect">
            <a:avLst/>
          </a:prstGeom>
        </p:spPr>
      </p:pic>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7595419" y="3429000"/>
            <a:ext cx="8520882" cy="6035040"/>
          </a:xfrm>
        </p:spPr>
        <p:txBody>
          <a:bodyPr>
            <a:normAutofit fontScale="92500" lnSpcReduction="10000"/>
          </a:bodyPr>
          <a:lstStyle/>
          <a:p>
            <a:pPr marL="0" indent="0">
              <a:buNone/>
            </a:pPr>
            <a:r>
              <a:rPr lang="en-US" altLang="en-US" sz="3400" b="1" dirty="0">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sz="3400" b="1"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altLang="en-US" sz="3400" dirty="0">
                <a:latin typeface="Nirmala UI" panose="020B0502040204020203" pitchFamily="34" charset="0"/>
                <a:ea typeface="Nirmala UI" panose="020B0502040204020203" pitchFamily="34" charset="0"/>
                <a:cs typeface="Nirmala UI" panose="020B0502040204020203" pitchFamily="34" charset="0"/>
              </a:rPr>
              <a:t>form the framework of everything taught at school. </a:t>
            </a: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altLang="en-US" sz="3400" dirty="0">
                <a:latin typeface="Nirmala UI" panose="020B0502040204020203" pitchFamily="34" charset="0"/>
                <a:ea typeface="Nirmala UI" panose="020B0502040204020203" pitchFamily="34" charset="0"/>
                <a:cs typeface="Nirmala UI" panose="020B0502040204020203" pitchFamily="34" charset="0"/>
              </a:rPr>
              <a:t>Core Curriculum (insert specifics)</a:t>
            </a: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Reading</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Mathematics</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Writing</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Science</a:t>
            </a:r>
          </a:p>
          <a:p>
            <a:pPr lvl="1"/>
            <a:r>
              <a:rPr lang="en-US" sz="3400" dirty="0">
                <a:latin typeface="Nirmala UI" panose="020B0502040204020203" pitchFamily="34" charset="0"/>
                <a:ea typeface="Nirmala UI" panose="020B0502040204020203" pitchFamily="34" charset="0"/>
                <a:cs typeface="Nirmala UI" panose="020B0502040204020203" pitchFamily="34" charset="0"/>
              </a:rPr>
              <a:t>Civics</a:t>
            </a:r>
          </a:p>
          <a:p>
            <a:pPr marL="0" indent="0">
              <a:buNone/>
            </a:pPr>
            <a:endParaRPr lang="en-US" sz="3400" dirty="0"/>
          </a:p>
          <a:p>
            <a:endParaRPr lang="en-US" sz="3400" dirty="0"/>
          </a:p>
        </p:txBody>
      </p:sp>
      <p:sp>
        <p:nvSpPr>
          <p:cNvPr id="6" name="Star: 5 Points 5">
            <a:extLst>
              <a:ext uri="{FF2B5EF4-FFF2-40B4-BE49-F238E27FC236}">
                <a16:creationId xmlns:a16="http://schemas.microsoft.com/office/drawing/2014/main" id="{6AF3E862-4C8C-02B0-D315-4DA14619573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72BCEFE-B60C-BEFA-9E63-665C050CFD2F}"/>
              </a:ext>
            </a:extLst>
          </p:cNvPr>
          <p:cNvPicPr>
            <a:picLocks noChangeAspect="1"/>
          </p:cNvPicPr>
          <p:nvPr/>
        </p:nvPicPr>
        <p:blipFill>
          <a:blip r:embed="rId5"/>
          <a:stretch>
            <a:fillRect/>
          </a:stretch>
        </p:blipFill>
        <p:spPr>
          <a:xfrm>
            <a:off x="0" y="8877301"/>
            <a:ext cx="18288000" cy="1409700"/>
          </a:xfrm>
          <a:prstGeom prst="rect">
            <a:avLst/>
          </a:prstGeom>
        </p:spPr>
      </p:pic>
    </p:spTree>
    <p:extLst>
      <p:ext uri="{BB962C8B-B14F-4D97-AF65-F5344CB8AC3E}">
        <p14:creationId xmlns:p14="http://schemas.microsoft.com/office/powerpoint/2010/main" val="5674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403" name="Straight Connector 1440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1352572" y="1239487"/>
            <a:ext cx="6000728" cy="8087394"/>
          </a:xfrm>
        </p:spPr>
        <p:txBody>
          <a:bodyPr spcFirstLastPara="1" vert="horz" wrap="square" lIns="91440" tIns="91440" rIns="91440" bIns="91440" rtlCol="0" anchor="t" anchorCtr="0">
            <a:normAutofit/>
          </a:bodyPr>
          <a:lstStyle/>
          <a:p>
            <a:pPr marL="603886" lvl="1" indent="0" defTabSz="1828800">
              <a:buClr>
                <a:schemeClr val="accent1"/>
              </a:buClr>
              <a:buNone/>
            </a:pPr>
            <a:r>
              <a:rPr lang="en-US" altLang="en-US" sz="2200" dirty="0">
                <a:solidFill>
                  <a:schemeClr val="tx1"/>
                </a:solidFill>
              </a:rPr>
              <a:t>             School Report Cards </a:t>
            </a:r>
          </a:p>
          <a:p>
            <a:pPr lvl="1" defTabSz="1828800">
              <a:buClr>
                <a:schemeClr val="accent1"/>
              </a:buClr>
            </a:pPr>
            <a:r>
              <a:rPr lang="en-US" altLang="en-US" sz="2200" dirty="0">
                <a:solidFill>
                  <a:schemeClr val="tx1"/>
                </a:solidFill>
              </a:rPr>
              <a:t>School Grade and Overview</a:t>
            </a:r>
          </a:p>
          <a:p>
            <a:pPr lvl="1" defTabSz="1828800">
              <a:buClr>
                <a:schemeClr val="accent1"/>
              </a:buClr>
            </a:pPr>
            <a:r>
              <a:rPr lang="en-US" altLang="en-US" sz="2200" dirty="0">
                <a:solidFill>
                  <a:schemeClr val="tx1"/>
                </a:solidFill>
              </a:rPr>
              <a:t>Population and Enrollment </a:t>
            </a:r>
          </a:p>
          <a:p>
            <a:pPr lvl="1" defTabSz="1828800">
              <a:buClr>
                <a:schemeClr val="accent1"/>
              </a:buClr>
            </a:pPr>
            <a:r>
              <a:rPr lang="en-US" altLang="en-US" sz="2200" dirty="0">
                <a:solidFill>
                  <a:schemeClr val="tx1"/>
                </a:solidFill>
              </a:rPr>
              <a:t>Assessments – Academic Achievement, Growth, and Population</a:t>
            </a:r>
          </a:p>
          <a:p>
            <a:pPr lvl="1" defTabSz="1828800">
              <a:buClr>
                <a:schemeClr val="accent1"/>
              </a:buClr>
            </a:pPr>
            <a:r>
              <a:rPr lang="en-US" altLang="en-US" sz="2200" dirty="0">
                <a:solidFill>
                  <a:schemeClr val="tx1"/>
                </a:solidFill>
              </a:rPr>
              <a:t>Assessments – English Language Learners </a:t>
            </a:r>
          </a:p>
          <a:p>
            <a:pPr lvl="1" defTabSz="1828800">
              <a:buClr>
                <a:schemeClr val="accent1"/>
              </a:buClr>
            </a:pPr>
            <a:r>
              <a:rPr lang="en-US" altLang="en-US" sz="2200" dirty="0">
                <a:solidFill>
                  <a:schemeClr val="tx1"/>
                </a:solidFill>
              </a:rPr>
              <a:t>Graduation and Beyond</a:t>
            </a:r>
          </a:p>
          <a:p>
            <a:pPr lvl="1" defTabSz="1828800">
              <a:buClr>
                <a:schemeClr val="accent1"/>
              </a:buClr>
            </a:pPr>
            <a:r>
              <a:rPr lang="en-US" altLang="en-US" sz="2200" dirty="0">
                <a:solidFill>
                  <a:schemeClr val="tx1"/>
                </a:solidFill>
              </a:rPr>
              <a:t>Educator Qualifications and Equity </a:t>
            </a:r>
          </a:p>
          <a:p>
            <a:pPr lvl="1" defTabSz="1828800">
              <a:buClr>
                <a:schemeClr val="accent1"/>
              </a:buClr>
            </a:pPr>
            <a:r>
              <a:rPr lang="en-US" altLang="en-US" sz="2200" dirty="0">
                <a:solidFill>
                  <a:schemeClr val="tx1"/>
                </a:solidFill>
              </a:rPr>
              <a:t>Long-Term Goals and Interim Progress</a:t>
            </a:r>
          </a:p>
          <a:p>
            <a:pPr lvl="1" defTabSz="1828800">
              <a:buClr>
                <a:schemeClr val="accent1"/>
              </a:buClr>
            </a:pPr>
            <a:r>
              <a:rPr lang="en-US" altLang="en-US" sz="2200" dirty="0">
                <a:solidFill>
                  <a:schemeClr val="tx1"/>
                </a:solidFill>
              </a:rPr>
              <a:t>Accelerated Course Enrollment </a:t>
            </a:r>
          </a:p>
          <a:p>
            <a:pPr lvl="1" defTabSz="1828800">
              <a:buClr>
                <a:schemeClr val="accent1"/>
              </a:buClr>
            </a:pPr>
            <a:r>
              <a:rPr lang="en-US" altLang="en-US" sz="2200" dirty="0">
                <a:solidFill>
                  <a:schemeClr val="tx1"/>
                </a:solidFill>
              </a:rPr>
              <a:t>Per-Pupil Expenditures </a:t>
            </a:r>
          </a:p>
          <a:p>
            <a:pPr lvl="1" defTabSz="1828800">
              <a:buClr>
                <a:schemeClr val="accent1"/>
              </a:buClr>
            </a:pPr>
            <a:r>
              <a:rPr lang="en-US" altLang="en-US" sz="2200" dirty="0">
                <a:solidFill>
                  <a:schemeClr val="tx1"/>
                </a:solidFill>
              </a:rPr>
              <a:t>National Data</a:t>
            </a:r>
          </a:p>
          <a:p>
            <a:pPr lvl="1" defTabSz="1828800">
              <a:buClr>
                <a:schemeClr val="accent1"/>
              </a:buClr>
            </a:pPr>
            <a:endParaRPr lang="en-US" altLang="en-US" sz="1800" dirty="0">
              <a:solidFill>
                <a:schemeClr val="tx1"/>
              </a:solidFill>
            </a:endParaRPr>
          </a:p>
          <a:p>
            <a:pPr marL="603886" lvl="1" indent="0" defTabSz="1828800">
              <a:buClr>
                <a:schemeClr val="accent1"/>
              </a:buClr>
              <a:buNone/>
            </a:pPr>
            <a:r>
              <a:rPr lang="en-US" altLang="en-US" sz="2200" dirty="0">
                <a:solidFill>
                  <a:schemeClr val="tx1"/>
                </a:solidFill>
              </a:rPr>
              <a:t>Available online at </a:t>
            </a:r>
            <a:r>
              <a:rPr lang="en-US" sz="2200" dirty="0">
                <a:solidFill>
                  <a:schemeClr val="tx1"/>
                </a:solidFill>
                <a:hlinkClick r:id="rId2"/>
              </a:rPr>
              <a:t>https://edudata.fldoe.org/</a:t>
            </a:r>
            <a:r>
              <a:rPr lang="en-US" altLang="en-US" sz="2200" dirty="0">
                <a:solidFill>
                  <a:schemeClr val="tx1"/>
                </a:solidFill>
              </a:rPr>
              <a:t> </a:t>
            </a:r>
            <a:r>
              <a:rPr lang="en-US" sz="2200" dirty="0">
                <a:solidFill>
                  <a:schemeClr val="tx1"/>
                </a:solidFill>
              </a:rPr>
              <a:t>or Front Office </a:t>
            </a:r>
          </a:p>
          <a:p>
            <a:pPr defTabSz="1828800">
              <a:buClr>
                <a:schemeClr val="accent1"/>
              </a:buClr>
            </a:pPr>
            <a:endParaRPr lang="en-US" sz="1800" dirty="0">
              <a:solidFill>
                <a:schemeClr val="tx1"/>
              </a:solidFill>
            </a:endParaRPr>
          </a:p>
        </p:txBody>
      </p:sp>
      <p:pic>
        <p:nvPicPr>
          <p:cNvPr id="7170" name="Picture 2" descr="Restoring Success: The Year of Accountability | Restoration &amp; Remediation  Magazine">
            <a:extLst>
              <a:ext uri="{FF2B5EF4-FFF2-40B4-BE49-F238E27FC236}">
                <a16:creationId xmlns:a16="http://schemas.microsoft.com/office/drawing/2014/main" id="{4340BA0F-CD74-0328-6271-F3C8A77D52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70493" y="1714175"/>
            <a:ext cx="10364366" cy="5829950"/>
          </a:xfrm>
          <a:prstGeom prst="rect">
            <a:avLst/>
          </a:prstGeom>
          <a:solidFill>
            <a:srgbClr val="0070C0"/>
          </a:solidFill>
          <a:ln>
            <a:solidFill>
              <a:srgbClr val="00B0F0"/>
            </a:solid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prst="coolSlant"/>
          </a:sp3d>
        </p:spPr>
      </p:pic>
      <p:sp>
        <p:nvSpPr>
          <p:cNvPr id="6" name="Star: 5 Points 5">
            <a:extLst>
              <a:ext uri="{FF2B5EF4-FFF2-40B4-BE49-F238E27FC236}">
                <a16:creationId xmlns:a16="http://schemas.microsoft.com/office/drawing/2014/main" id="{295C641C-DA6B-4DB9-648D-DDB1ED52E28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4"/>
          <a:stretch>
            <a:fillRect/>
          </a:stretch>
        </p:blipFill>
        <p:spPr>
          <a:xfrm>
            <a:off x="0" y="8801101"/>
            <a:ext cx="18287998" cy="1485900"/>
          </a:xfrm>
          <a:prstGeom prst="rect">
            <a:avLst/>
          </a:prstGeom>
        </p:spPr>
      </p:pic>
    </p:spTree>
    <p:extLst>
      <p:ext uri="{BB962C8B-B14F-4D97-AF65-F5344CB8AC3E}">
        <p14:creationId xmlns:p14="http://schemas.microsoft.com/office/powerpoint/2010/main" val="355781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2632"/>
            <a:ext cx="5377877" cy="10279835"/>
          </a:xfrm>
          <a:prstGeom prst="rect">
            <a:avLst/>
          </a:prstGeom>
        </p:spPr>
      </p:pic>
      <p:sp>
        <p:nvSpPr>
          <p:cNvPr id="8" name="TextBox 8"/>
          <p:cNvSpPr txBox="1"/>
          <p:nvPr/>
        </p:nvSpPr>
        <p:spPr>
          <a:xfrm>
            <a:off x="6106101" y="885825"/>
            <a:ext cx="11235743" cy="1219998"/>
          </a:xfrm>
          <a:prstGeom prst="rect">
            <a:avLst/>
          </a:prstGeom>
        </p:spPr>
        <p:txBody>
          <a:bodyPr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All About Title l</a:t>
            </a:r>
          </a:p>
        </p:txBody>
      </p:sp>
      <p:graphicFrame>
        <p:nvGraphicFramePr>
          <p:cNvPr id="2" name="Text Placeholder 2">
            <a:extLst>
              <a:ext uri="{FF2B5EF4-FFF2-40B4-BE49-F238E27FC236}">
                <a16:creationId xmlns:a16="http://schemas.microsoft.com/office/drawing/2014/main" id="{81FA29D5-6AF1-0CBB-1F9B-EF44101FCE2B}"/>
              </a:ext>
            </a:extLst>
          </p:cNvPr>
          <p:cNvGraphicFramePr/>
          <p:nvPr>
            <p:extLst>
              <p:ext uri="{D42A27DB-BD31-4B8C-83A1-F6EECF244321}">
                <p14:modId xmlns:p14="http://schemas.microsoft.com/office/powerpoint/2010/main" val="1849403701"/>
              </p:ext>
            </p:extLst>
          </p:nvPr>
        </p:nvGraphicFramePr>
        <p:xfrm>
          <a:off x="6705600" y="2157994"/>
          <a:ext cx="6543099" cy="5171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Title I / Title I">
            <a:extLst>
              <a:ext uri="{FF2B5EF4-FFF2-40B4-BE49-F238E27FC236}">
                <a16:creationId xmlns:a16="http://schemas.microsoft.com/office/drawing/2014/main" id="{58E63F9A-9CB5-13D0-1E3B-51C75E7F5A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82800" y="4343400"/>
            <a:ext cx="2857500" cy="1600200"/>
          </a:xfrm>
          <a:prstGeom prst="rect">
            <a:avLst/>
          </a:prstGeom>
          <a:noFill/>
          <a:effectLst>
            <a:glow rad="2286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23F43EE1-C635-61F0-09D9-971D201668E8}"/>
              </a:ext>
            </a:extLst>
          </p:cNvPr>
          <p:cNvSpPr/>
          <p:nvPr/>
        </p:nvSpPr>
        <p:spPr>
          <a:xfrm>
            <a:off x="17053158" y="567731"/>
            <a:ext cx="777641" cy="689569"/>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1" name="Google Shape;221;p26"/>
          <p:cNvSpPr txBox="1">
            <a:spLocks noGrp="1"/>
          </p:cNvSpPr>
          <p:nvPr>
            <p:ph type="subTitle" idx="4294967295"/>
          </p:nvPr>
        </p:nvSpPr>
        <p:spPr>
          <a:xfrm>
            <a:off x="3257550" y="3785726"/>
            <a:ext cx="12890500" cy="5320173"/>
          </a:xfrm>
          <a:prstGeom prst="rect">
            <a:avLst/>
          </a:prstGeom>
        </p:spPr>
        <p:txBody>
          <a:bodyPr spcFirstLastPara="1" vert="horz" wrap="square" lIns="182850" tIns="182850" rIns="182850" bIns="182850" rtlCol="0" anchor="t" anchorCtr="0">
            <a:noAutofit/>
          </a:bodyPr>
          <a:lstStyle/>
          <a:p>
            <a:pPr marL="0" indent="0">
              <a:buNone/>
            </a:pPr>
            <a:r>
              <a:rPr lang="en-US" altLang="en-US" dirty="0">
                <a:latin typeface="Nirmala UI Semilight" panose="020B0402040204020203" pitchFamily="34" charset="0"/>
                <a:ea typeface="Nirmala UI Semilight" panose="020B0402040204020203" pitchFamily="34" charset="0"/>
                <a:cs typeface="Nirmala UI Semilight" panose="020B0402040204020203" pitchFamily="34" charset="0"/>
              </a:rPr>
              <a:t>If interested in being involved, join PTA and our School Advisory Council.</a:t>
            </a:r>
          </a:p>
          <a:p>
            <a:pPr marL="0" indent="0">
              <a:buNone/>
            </a:pPr>
            <a:r>
              <a:rPr lang="en-US" altLang="en-US" b="1" dirty="0">
                <a:latin typeface="Nirmala UI Semilight" panose="020B0402040204020203" pitchFamily="34" charset="0"/>
                <a:ea typeface="Nirmala UI Semilight" panose="020B0402040204020203" pitchFamily="34" charset="0"/>
                <a:cs typeface="Nirmala UI Semilight" panose="020B0402040204020203" pitchFamily="34" charset="0"/>
              </a:rPr>
              <a:t>Meeting Time</a:t>
            </a:r>
            <a:r>
              <a:rPr lang="en-US" altLang="en-US" dirty="0">
                <a:latin typeface="Nirmala UI Semilight" panose="020B0402040204020203" pitchFamily="34" charset="0"/>
                <a:ea typeface="Nirmala UI Semilight" panose="020B0402040204020203" pitchFamily="34" charset="0"/>
                <a:cs typeface="Nirmala UI Semilight" panose="020B0402040204020203" pitchFamily="34" charset="0"/>
              </a:rPr>
              <a:t>: 7:45 on the following dates</a:t>
            </a:r>
            <a:r>
              <a:rPr lang="en-US" altLang="en-US" sz="4800" dirty="0">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None/>
            </a:pPr>
            <a:r>
              <a:rPr lang="en-US" altLang="en-US" sz="4800" dirty="0">
                <a:latin typeface="Nirmala UI Semilight" panose="020B0402040204020203" pitchFamily="34" charset="0"/>
                <a:ea typeface="Nirmala UI Semilight" panose="020B0402040204020203" pitchFamily="34" charset="0"/>
                <a:cs typeface="Nirmala UI Semilight" panose="020B0402040204020203" pitchFamily="34" charset="0"/>
              </a:rPr>
              <a:t>September 17		January 21		April 22</a:t>
            </a:r>
          </a:p>
          <a:p>
            <a:pPr marL="0" indent="0">
              <a:buNone/>
            </a:pPr>
            <a:r>
              <a:rPr lang="en-US" altLang="en-US" sz="4800" dirty="0">
                <a:latin typeface="Nirmala UI Semilight" panose="020B0402040204020203" pitchFamily="34" charset="0"/>
                <a:ea typeface="Nirmala UI Semilight" panose="020B0402040204020203" pitchFamily="34" charset="0"/>
                <a:cs typeface="Nirmala UI Semilight" panose="020B0402040204020203" pitchFamily="34" charset="0"/>
              </a:rPr>
              <a:t>October 15		February 18	May 20</a:t>
            </a:r>
          </a:p>
          <a:p>
            <a:pPr marL="0" indent="0">
              <a:buNone/>
            </a:pPr>
            <a:r>
              <a:rPr lang="en-US" altLang="en-US" sz="4800" dirty="0">
                <a:latin typeface="Nirmala UI Semilight" panose="020B0402040204020203" pitchFamily="34" charset="0"/>
                <a:ea typeface="Nirmala UI Semilight" panose="020B0402040204020203" pitchFamily="34" charset="0"/>
                <a:cs typeface="Nirmala UI Semilight" panose="020B0402040204020203" pitchFamily="34" charset="0"/>
              </a:rPr>
              <a:t>November 19		March 23</a:t>
            </a:r>
          </a:p>
          <a:p>
            <a:pPr marL="0" indent="0">
              <a:buNone/>
            </a:pPr>
            <a:endParaRPr lang="en-US" alt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222" name="Google Shape;222;p26"/>
          <p:cNvSpPr/>
          <p:nvPr/>
        </p:nvSpPr>
        <p:spPr>
          <a:xfrm>
            <a:off x="0" y="4016776"/>
            <a:ext cx="1881000" cy="1337400"/>
          </a:xfrm>
          <a:prstGeom prst="rightArrow">
            <a:avLst>
              <a:gd name="adj1" fmla="val 61815"/>
              <a:gd name="adj2" fmla="val 50000"/>
            </a:avLst>
          </a:prstGeom>
          <a:solidFill>
            <a:schemeClr val="accent3"/>
          </a:solidFill>
          <a:ln>
            <a:noFill/>
          </a:ln>
        </p:spPr>
        <p:txBody>
          <a:bodyPr spcFirstLastPara="1" wrap="square" lIns="182850" tIns="182850" rIns="182850" bIns="182850" anchor="ctr" anchorCtr="0">
            <a:noAutofit/>
          </a:bodyPr>
          <a:lstStyle/>
          <a:p>
            <a:endParaRPr sz="3600">
              <a:solidFill>
                <a:prstClr val="black"/>
              </a:solidFill>
              <a:latin typeface="Tw Cen MT" panose="020B0602020104020603"/>
            </a:endParaRPr>
          </a:p>
        </p:txBody>
      </p:sp>
      <p:sp>
        <p:nvSpPr>
          <p:cNvPr id="7" name="Smiley Face 6">
            <a:extLst>
              <a:ext uri="{FF2B5EF4-FFF2-40B4-BE49-F238E27FC236}">
                <a16:creationId xmlns:a16="http://schemas.microsoft.com/office/drawing/2014/main" id="{B212A2F3-0179-7F2C-8BC2-9E9E8CCEB29A}"/>
              </a:ext>
            </a:extLst>
          </p:cNvPr>
          <p:cNvSpPr/>
          <p:nvPr/>
        </p:nvSpPr>
        <p:spPr>
          <a:xfrm>
            <a:off x="16573501" y="433644"/>
            <a:ext cx="936350" cy="861756"/>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2" name="Picture 4" descr="Cokesbury's Vacation Bible School (VBS ...">
            <a:extLst>
              <a:ext uri="{FF2B5EF4-FFF2-40B4-BE49-F238E27FC236}">
                <a16:creationId xmlns:a16="http://schemas.microsoft.com/office/drawing/2014/main" id="{FF39385B-0F6E-E4BB-196C-77731A1C3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225827"/>
            <a:ext cx="4819650" cy="3393674"/>
          </a:xfrm>
          <a:prstGeom prst="rect">
            <a:avLst/>
          </a:prstGeom>
          <a:noFill/>
          <a:effectLst>
            <a:glow rad="228600">
              <a:schemeClr val="accent6">
                <a:satMod val="175000"/>
                <a:alpha val="40000"/>
              </a:schemeClr>
            </a:glo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5282D4A-3ECB-5E6B-37BB-6ABD721ACB4D}"/>
              </a:ext>
            </a:extLst>
          </p:cNvPr>
          <p:cNvPicPr>
            <a:picLocks noChangeAspect="1"/>
          </p:cNvPicPr>
          <p:nvPr/>
        </p:nvPicPr>
        <p:blipFill>
          <a:blip r:embed="rId4"/>
          <a:stretch>
            <a:fillRect/>
          </a:stretch>
        </p:blipFill>
        <p:spPr>
          <a:xfrm>
            <a:off x="0" y="8718551"/>
            <a:ext cx="18288000" cy="15684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1536193" y="877824"/>
            <a:ext cx="8853090" cy="2249424"/>
          </a:xfrm>
        </p:spPr>
        <p:txBody>
          <a:bodyPr spcFirstLastPara="1" vert="horz" wrap="square" lIns="182880" tIns="91440" rIns="182880" bIns="91440" rtlCol="0" anchor="ctr" anchorCtr="0">
            <a:normAutofit/>
          </a:bodyPr>
          <a:lstStyle/>
          <a:p>
            <a:pPr defTabSz="1828800">
              <a:spcBef>
                <a:spcPct val="0"/>
              </a:spcBef>
            </a:pPr>
            <a:r>
              <a:rPr lang="en-US" altLang="en-US" sz="7800" spc="200"/>
              <a:t>Parent Advisory Council (PAC)</a:t>
            </a:r>
            <a:endParaRPr lang="en-US" sz="7800" spc="20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1536193" y="3429000"/>
            <a:ext cx="8853090" cy="5897880"/>
          </a:xfrm>
        </p:spPr>
        <p:txBody>
          <a:bodyPr spcFirstLastPara="1" vert="horz" wrap="square" lIns="91440" tIns="91440" rIns="91440" bIns="91440" rtlCol="0" anchor="t" anchorCtr="0">
            <a:normAutofit/>
          </a:bodyPr>
          <a:lstStyle/>
          <a:p>
            <a:pPr defTabSz="1828800">
              <a:buClr>
                <a:schemeClr val="accent1"/>
              </a:buClr>
              <a:buFont typeface="Arial" panose="020B0604020202020204" pitchFamily="34" charset="0"/>
              <a:buChar char="•"/>
              <a:defRPr/>
            </a:pPr>
            <a:r>
              <a:rPr lang="en-US" sz="2600" dirty="0">
                <a:solidFill>
                  <a:schemeClr val="tx1"/>
                </a:solidFill>
              </a:rPr>
              <a:t>The District has a Parent and Family Engagement Plan. The summary of the plan is in the Title I School &amp; Family Partnership Overview.</a:t>
            </a:r>
          </a:p>
          <a:p>
            <a:pPr defTabSz="1828800">
              <a:buClr>
                <a:schemeClr val="accent1"/>
              </a:buClr>
              <a:buFont typeface="Arial" panose="020B0604020202020204" pitchFamily="34" charset="0"/>
              <a:buChar char="•"/>
              <a:defRPr/>
            </a:pPr>
            <a:r>
              <a:rPr lang="en-US" sz="2600" dirty="0">
                <a:solidFill>
                  <a:schemeClr val="tx1"/>
                </a:solidFill>
              </a:rPr>
              <a:t>You may access the full plan at </a:t>
            </a:r>
            <a:r>
              <a:rPr lang="en-US" sz="2600" dirty="0">
                <a:solidFill>
                  <a:schemeClr val="tx1"/>
                </a:solidFill>
                <a:hlinkClick r:id="rId3"/>
              </a:rPr>
              <a:t>www.pcsb.org/titleone</a:t>
            </a:r>
            <a:endParaRPr lang="en-US" sz="2600" dirty="0">
              <a:solidFill>
                <a:schemeClr val="tx1"/>
              </a:solidFill>
            </a:endParaRPr>
          </a:p>
          <a:p>
            <a:pPr defTabSz="1828800">
              <a:buClr>
                <a:schemeClr val="accent1"/>
              </a:buClr>
              <a:buFont typeface="Arial" panose="020B0604020202020204" pitchFamily="34" charset="0"/>
              <a:buChar char="•"/>
              <a:defRPr/>
            </a:pPr>
            <a:r>
              <a:rPr lang="en-US" sz="2600" dirty="0">
                <a:solidFill>
                  <a:schemeClr val="tx1"/>
                </a:solidFill>
              </a:rPr>
              <a:t>The Parent Advisory Council (PAC) is responsible for reviewing and revising the District PFEP.  </a:t>
            </a:r>
          </a:p>
          <a:p>
            <a:pPr defTabSz="1828800">
              <a:buClr>
                <a:schemeClr val="accent1"/>
              </a:buClr>
              <a:buFont typeface="Arial" panose="020B0604020202020204" pitchFamily="34" charset="0"/>
              <a:buChar char="•"/>
              <a:defRPr/>
            </a:pPr>
            <a:r>
              <a:rPr lang="en-US" sz="2600" dirty="0">
                <a:solidFill>
                  <a:schemeClr val="tx1"/>
                </a:solidFill>
              </a:rPr>
              <a:t>PAC will meet virtually or in person with the district’s Title I staff.</a:t>
            </a:r>
          </a:p>
          <a:p>
            <a:pPr defTabSz="1828800">
              <a:buClr>
                <a:schemeClr val="accent1"/>
              </a:buClr>
              <a:buFont typeface="Arial" panose="020B0604020202020204" pitchFamily="34" charset="0"/>
              <a:buChar char="•"/>
              <a:defRPr/>
            </a:pPr>
            <a:r>
              <a:rPr lang="en-US" sz="2600" dirty="0">
                <a:solidFill>
                  <a:schemeClr val="tx1"/>
                </a:solidFill>
              </a:rPr>
              <a:t>Each school is committed to having at least one member representative in PAC. </a:t>
            </a:r>
          </a:p>
          <a:p>
            <a:pPr defTabSz="1828800">
              <a:buClr>
                <a:schemeClr val="accent1"/>
              </a:buClr>
              <a:buFont typeface="Arial" panose="020B0604020202020204" pitchFamily="34" charset="0"/>
              <a:buChar char="•"/>
              <a:defRPr/>
            </a:pPr>
            <a:r>
              <a:rPr lang="en-US" sz="2600" dirty="0">
                <a:solidFill>
                  <a:schemeClr val="tx1"/>
                </a:solidFill>
              </a:rPr>
              <a:t>PAC meets twice a year, if you are interested in representing our school please notify, Insert contact person</a:t>
            </a:r>
          </a:p>
          <a:p>
            <a:pPr defTabSz="1828800">
              <a:buClr>
                <a:schemeClr val="accent1"/>
              </a:buClr>
            </a:pPr>
            <a:endParaRPr lang="en-US" sz="2600" dirty="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328400" y="6117337"/>
            <a:ext cx="5999480" cy="3209542"/>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09CAD96A-039D-7872-A16D-F649BD323C93}"/>
              </a:ext>
            </a:extLst>
          </p:cNvPr>
          <p:cNvSpPr/>
          <p:nvPr/>
        </p:nvSpPr>
        <p:spPr>
          <a:xfrm>
            <a:off x="16899890" y="62813"/>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8" name="Picture 7" descr="A qr code on a green background">
            <a:extLst>
              <a:ext uri="{FF2B5EF4-FFF2-40B4-BE49-F238E27FC236}">
                <a16:creationId xmlns:a16="http://schemas.microsoft.com/office/drawing/2014/main" id="{866D1D7E-9820-D542-51B6-585FD6965230}"/>
              </a:ext>
            </a:extLst>
          </p:cNvPr>
          <p:cNvPicPr>
            <a:picLocks noChangeAspect="1"/>
          </p:cNvPicPr>
          <p:nvPr/>
        </p:nvPicPr>
        <p:blipFill>
          <a:blip r:embed="rId5"/>
          <a:stretch>
            <a:fillRect/>
          </a:stretch>
        </p:blipFill>
        <p:spPr>
          <a:xfrm>
            <a:off x="11756390" y="594658"/>
            <a:ext cx="5143500" cy="5143500"/>
          </a:xfrm>
          <a:prstGeom prst="rect">
            <a:avLst/>
          </a:prstGeom>
        </p:spPr>
      </p:pic>
      <p:pic>
        <p:nvPicPr>
          <p:cNvPr id="6" name="Picture 5">
            <a:extLst>
              <a:ext uri="{FF2B5EF4-FFF2-40B4-BE49-F238E27FC236}">
                <a16:creationId xmlns:a16="http://schemas.microsoft.com/office/drawing/2014/main" id="{CE8CA59B-4FBB-9604-FD47-C0CF29AAEA3E}"/>
              </a:ext>
            </a:extLst>
          </p:cNvPr>
          <p:cNvPicPr>
            <a:picLocks noChangeAspect="1"/>
          </p:cNvPicPr>
          <p:nvPr/>
        </p:nvPicPr>
        <p:blipFill>
          <a:blip r:embed="rId6"/>
          <a:stretch>
            <a:fillRect/>
          </a:stretch>
        </p:blipFill>
        <p:spPr>
          <a:xfrm>
            <a:off x="6928" y="8724900"/>
            <a:ext cx="18281072" cy="1562100"/>
          </a:xfrm>
          <a:prstGeom prst="rect">
            <a:avLst/>
          </a:prstGeom>
        </p:spPr>
      </p:pic>
    </p:spTree>
    <p:extLst>
      <p:ext uri="{BB962C8B-B14F-4D97-AF65-F5344CB8AC3E}">
        <p14:creationId xmlns:p14="http://schemas.microsoft.com/office/powerpoint/2010/main" val="340905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87200" y="6286500"/>
            <a:ext cx="4401610" cy="239447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2401134" y="2730049"/>
            <a:ext cx="6942220" cy="3647152"/>
          </a:xfrm>
          <a:prstGeom prst="rect">
            <a:avLst/>
          </a:prstGeom>
          <a:noFill/>
        </p:spPr>
        <p:txBody>
          <a:bodyPr wrap="square" rtlCol="0">
            <a:spAutoFit/>
          </a:bodyPr>
          <a:lstStyle/>
          <a:p>
            <a:r>
              <a:rPr lang="en-US" sz="2100" b="1" dirty="0">
                <a:solidFill>
                  <a:srgbClr val="032B5B"/>
                </a:solidFill>
                <a:latin typeface="Open Sans Condensed"/>
              </a:rPr>
              <a:t>Learning at Home Family Resources - </a:t>
            </a:r>
            <a:r>
              <a:rPr lang="en-US" sz="2100" u="sng" dirty="0">
                <a:solidFill>
                  <a:prstClr val="black"/>
                </a:solidFill>
                <a:latin typeface="Tw Cen MT" panose="020B0602020104020603"/>
                <a:hlinkClick r:id="rId4"/>
              </a:rPr>
              <a:t>https://www.pcsb.org/Page/32836</a:t>
            </a:r>
            <a:endParaRPr lang="en-US" sz="2100" u="sng" dirty="0">
              <a:solidFill>
                <a:prstClr val="black"/>
              </a:solidFill>
              <a:latin typeface="Tw Cen MT" panose="020B0602020104020603"/>
            </a:endParaRPr>
          </a:p>
          <a:p>
            <a:endParaRPr lang="en-US" sz="2100" b="1" dirty="0">
              <a:solidFill>
                <a:srgbClr val="032B5B"/>
              </a:solidFill>
              <a:latin typeface="Open Sans Condensed"/>
            </a:endParaRPr>
          </a:p>
          <a:p>
            <a:r>
              <a:rPr lang="en-US" sz="2100" b="1" dirty="0">
                <a:solidFill>
                  <a:srgbClr val="032B5B"/>
                </a:solidFill>
                <a:latin typeface="Open Sans Condensed"/>
              </a:rPr>
              <a:t>Volunteer in a Pinellas County School - </a:t>
            </a:r>
            <a:r>
              <a:rPr lang="en-US" sz="2100" i="1" dirty="0">
                <a:solidFill>
                  <a:prstClr val="black"/>
                </a:solidFill>
                <a:latin typeface="Tw Cen MT" panose="020B0602020104020603"/>
                <a:hlinkClick r:id="rId5"/>
              </a:rPr>
              <a:t>htt</a:t>
            </a:r>
            <a:r>
              <a:rPr lang="en-US" sz="2100" dirty="0">
                <a:solidFill>
                  <a:prstClr val="black"/>
                </a:solidFill>
                <a:latin typeface="Tw Cen MT" panose="020B0602020104020603"/>
                <a:hlinkClick r:id="rId5"/>
              </a:rPr>
              <a:t>ps://www.pcsb.org/Page/459</a:t>
            </a:r>
            <a:endParaRPr lang="en-US" sz="2100" dirty="0">
              <a:solidFill>
                <a:prstClr val="black"/>
              </a:solidFill>
              <a:latin typeface="Tw Cen MT" panose="020B0602020104020603"/>
            </a:endParaRPr>
          </a:p>
          <a:p>
            <a:r>
              <a:rPr lang="en-US" sz="2100" b="1" dirty="0">
                <a:solidFill>
                  <a:srgbClr val="032B5B"/>
                </a:solidFill>
                <a:latin typeface="Open Sans Condensed"/>
              </a:rPr>
              <a:t> </a:t>
            </a:r>
          </a:p>
          <a:p>
            <a:r>
              <a:rPr lang="en-US" sz="2100" b="1" dirty="0">
                <a:solidFill>
                  <a:srgbClr val="032B5B"/>
                </a:solidFill>
                <a:latin typeface="Open Sans Condensed"/>
              </a:rPr>
              <a:t>Parent Academy POWER HOURS Webinars - </a:t>
            </a:r>
            <a:r>
              <a:rPr lang="en-US" sz="2100" dirty="0">
                <a:solidFill>
                  <a:prstClr val="black"/>
                </a:solidFill>
                <a:latin typeface="Tw Cen MT" panose="020B0602020104020603"/>
                <a:hlinkClick r:id="rId6"/>
              </a:rPr>
              <a:t>https://www.pcsb.org/Page/26534</a:t>
            </a:r>
            <a:endParaRPr lang="en-US" sz="2100" dirty="0">
              <a:solidFill>
                <a:prstClr val="black"/>
              </a:solidFill>
              <a:latin typeface="Tw Cen MT" panose="020B0602020104020603"/>
            </a:endParaRPr>
          </a:p>
          <a:p>
            <a:endParaRPr lang="en-US" sz="2100" dirty="0">
              <a:solidFill>
                <a:prstClr val="black"/>
              </a:solidFill>
              <a:latin typeface="Tw Cen MT" panose="020B0602020104020603"/>
            </a:endParaRPr>
          </a:p>
          <a:p>
            <a:r>
              <a:rPr lang="en-US" sz="2100" b="1" dirty="0">
                <a:solidFill>
                  <a:srgbClr val="032B5B"/>
                </a:solidFill>
                <a:latin typeface="Open Sans Condensed"/>
              </a:rPr>
              <a:t>Partnerships - </a:t>
            </a:r>
            <a:r>
              <a:rPr lang="en-US" sz="2100" dirty="0">
                <a:solidFill>
                  <a:prstClr val="black"/>
                </a:solidFill>
                <a:latin typeface="Tw Cen MT" panose="020B0602020104020603"/>
                <a:hlinkClick r:id="rId7"/>
              </a:rPr>
              <a:t>https://www.pcsb.org/Page/418</a:t>
            </a:r>
            <a:endParaRPr lang="en-US" sz="2100" dirty="0">
              <a:solidFill>
                <a:prstClr val="black"/>
              </a:solidFill>
              <a:latin typeface="Tw Cen MT" panose="020B0602020104020603"/>
            </a:endParaRPr>
          </a:p>
          <a:p>
            <a:endParaRPr lang="en-US" sz="2100" b="1" dirty="0">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8"/>
          <a:stretch>
            <a:fillRect/>
          </a:stretch>
        </p:blipFill>
        <p:spPr>
          <a:xfrm>
            <a:off x="10439400" y="1485900"/>
            <a:ext cx="6915326" cy="51864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Smiley Face 5">
            <a:extLst>
              <a:ext uri="{FF2B5EF4-FFF2-40B4-BE49-F238E27FC236}">
                <a16:creationId xmlns:a16="http://schemas.microsoft.com/office/drawing/2014/main" id="{86E72A65-0F0B-3326-243E-C09EF78CBF59}"/>
              </a:ext>
            </a:extLst>
          </p:cNvPr>
          <p:cNvSpPr/>
          <p:nvPr/>
        </p:nvSpPr>
        <p:spPr>
          <a:xfrm>
            <a:off x="16412450" y="433643"/>
            <a:ext cx="1097400" cy="880806"/>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 name="Picture 4">
            <a:extLst>
              <a:ext uri="{FF2B5EF4-FFF2-40B4-BE49-F238E27FC236}">
                <a16:creationId xmlns:a16="http://schemas.microsoft.com/office/drawing/2014/main" id="{A786CD71-BE40-2BF9-1816-14A7B93C91EC}"/>
              </a:ext>
            </a:extLst>
          </p:cNvPr>
          <p:cNvPicPr>
            <a:picLocks noChangeAspect="1"/>
          </p:cNvPicPr>
          <p:nvPr/>
        </p:nvPicPr>
        <p:blipFill>
          <a:blip r:embed="rId9"/>
          <a:stretch>
            <a:fillRect/>
          </a:stretch>
        </p:blipFill>
        <p:spPr>
          <a:xfrm>
            <a:off x="0" y="8680977"/>
            <a:ext cx="18288000" cy="1606024"/>
          </a:xfrm>
          <a:prstGeom prst="rect">
            <a:avLst/>
          </a:prstGeom>
        </p:spPr>
      </p:pic>
    </p:spTree>
    <p:extLst>
      <p:ext uri="{BB962C8B-B14F-4D97-AF65-F5344CB8AC3E}">
        <p14:creationId xmlns:p14="http://schemas.microsoft.com/office/powerpoint/2010/main" val="4002995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sp>
        <p:nvSpPr>
          <p:cNvPr id="10249"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8" cy="6858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cxnSp>
        <p:nvCxnSpPr>
          <p:cNvPr id="10251" name="Straight Connector 10250">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4" y="7896158"/>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253" name="Rectangle 10252">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088" cy="10288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10255" name="Rectangle 10254">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20282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2" name="Title 1">
            <a:extLst>
              <a:ext uri="{FF2B5EF4-FFF2-40B4-BE49-F238E27FC236}">
                <a16:creationId xmlns:a16="http://schemas.microsoft.com/office/drawing/2014/main" id="{AB50F40E-8E47-BD83-A75D-608DA88BE6EF}"/>
              </a:ext>
            </a:extLst>
          </p:cNvPr>
          <p:cNvSpPr>
            <a:spLocks noGrp="1"/>
          </p:cNvSpPr>
          <p:nvPr>
            <p:ph type="title"/>
          </p:nvPr>
        </p:nvSpPr>
        <p:spPr>
          <a:xfrm>
            <a:off x="951414" y="960120"/>
            <a:ext cx="6312984" cy="4552284"/>
          </a:xfrm>
        </p:spPr>
        <p:txBody>
          <a:bodyPr vert="horz" lIns="182880" tIns="91440" rIns="182880" bIns="91440" rtlCol="0" anchor="b">
            <a:normAutofit/>
          </a:bodyPr>
          <a:lstStyle/>
          <a:p>
            <a:pPr algn="r" defTabSz="1828800"/>
            <a:r>
              <a:rPr lang="en-US" sz="6600" spc="400" dirty="0">
                <a:solidFill>
                  <a:srgbClr val="FFFFFF"/>
                </a:solidFill>
              </a:rPr>
              <a:t>Thank you for your time!</a:t>
            </a:r>
          </a:p>
        </p:txBody>
      </p:sp>
      <p:cxnSp>
        <p:nvCxnSpPr>
          <p:cNvPr id="10257" name="Straight Connector 10256">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0018" y="5647970"/>
            <a:ext cx="589788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How to use data to increase student success rates">
            <a:extLst>
              <a:ext uri="{FF2B5EF4-FFF2-40B4-BE49-F238E27FC236}">
                <a16:creationId xmlns:a16="http://schemas.microsoft.com/office/drawing/2014/main" id="{4A6F2D57-CAF6-AA9C-B5A7-0765C5D620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0" y="2419461"/>
            <a:ext cx="8189204" cy="5449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0F1D69-8C50-922D-3E69-E7F4BD4B44AC}"/>
              </a:ext>
            </a:extLst>
          </p:cNvPr>
          <p:cNvPicPr>
            <a:picLocks noChangeAspect="1"/>
          </p:cNvPicPr>
          <p:nvPr/>
        </p:nvPicPr>
        <p:blipFill>
          <a:blip r:embed="rId3"/>
          <a:stretch>
            <a:fillRect/>
          </a:stretch>
        </p:blipFill>
        <p:spPr>
          <a:xfrm>
            <a:off x="-18768" y="8648698"/>
            <a:ext cx="18306767" cy="1638301"/>
          </a:xfrm>
          <a:prstGeom prst="rect">
            <a:avLst/>
          </a:prstGeom>
        </p:spPr>
      </p:pic>
    </p:spTree>
    <p:extLst>
      <p:ext uri="{BB962C8B-B14F-4D97-AF65-F5344CB8AC3E}">
        <p14:creationId xmlns:p14="http://schemas.microsoft.com/office/powerpoint/2010/main" val="3797194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sp>
        <p:nvSpPr>
          <p:cNvPr id="124" name="Rectangle 123">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8287998"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sp>
        <p:nvSpPr>
          <p:cNvPr id="126" name="Rectangle 125">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201" y="965201"/>
            <a:ext cx="16357598" cy="8356598"/>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4" name="Smiley Face 3">
            <a:extLst>
              <a:ext uri="{FF2B5EF4-FFF2-40B4-BE49-F238E27FC236}">
                <a16:creationId xmlns:a16="http://schemas.microsoft.com/office/drawing/2014/main" id="{4C5768DA-F5B3-7883-0060-0F889AC82508}"/>
              </a:ext>
            </a:extLst>
          </p:cNvPr>
          <p:cNvSpPr/>
          <p:nvPr/>
        </p:nvSpPr>
        <p:spPr>
          <a:xfrm>
            <a:off x="15849599" y="1595693"/>
            <a:ext cx="955098" cy="899858"/>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146" name="Picture 2" descr="50 Famous Inspirational Quotes About ...">
            <a:extLst>
              <a:ext uri="{FF2B5EF4-FFF2-40B4-BE49-F238E27FC236}">
                <a16:creationId xmlns:a16="http://schemas.microsoft.com/office/drawing/2014/main" id="{9F3EEFE5-12D0-889F-1AEE-4E941F93A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57401"/>
            <a:ext cx="6096000" cy="574675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46070A3-1272-3434-BF0A-CBAE2EA6A1C2}"/>
              </a:ext>
            </a:extLst>
          </p:cNvPr>
          <p:cNvPicPr>
            <a:picLocks noChangeAspect="1"/>
          </p:cNvPicPr>
          <p:nvPr/>
        </p:nvPicPr>
        <p:blipFill>
          <a:blip r:embed="rId4"/>
          <a:stretch>
            <a:fillRect/>
          </a:stretch>
        </p:blipFill>
        <p:spPr>
          <a:xfrm>
            <a:off x="0" y="8691307"/>
            <a:ext cx="18287998" cy="15956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tar: 5 Points 1">
            <a:extLst>
              <a:ext uri="{FF2B5EF4-FFF2-40B4-BE49-F238E27FC236}">
                <a16:creationId xmlns:a16="http://schemas.microsoft.com/office/drawing/2014/main" id="{400372E6-BE78-987A-6EB6-373E70A06A30}"/>
              </a:ext>
            </a:extLst>
          </p:cNvPr>
          <p:cNvSpPr/>
          <p:nvPr/>
        </p:nvSpPr>
        <p:spPr>
          <a:xfrm>
            <a:off x="16662140" y="495300"/>
            <a:ext cx="597160" cy="531845"/>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BF2B9D2-676D-D0CA-8966-4D2FC0AEA64F}"/>
              </a:ext>
            </a:extLst>
          </p:cNvPr>
          <p:cNvSpPr txBox="1"/>
          <p:nvPr/>
        </p:nvSpPr>
        <p:spPr>
          <a:xfrm>
            <a:off x="4572000" y="4402962"/>
            <a:ext cx="9144000" cy="2554545"/>
          </a:xfrm>
          <a:prstGeom prst="rect">
            <a:avLst/>
          </a:prstGeom>
          <a:noFill/>
        </p:spPr>
        <p:txBody>
          <a:bodyPr wrap="square">
            <a:spAutoFit/>
          </a:bodyPr>
          <a:lstStyle/>
          <a:p>
            <a:pPr>
              <a:defRPr/>
            </a:pPr>
            <a:r>
              <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John M. Sexton Elementary School</a:t>
            </a:r>
          </a:p>
          <a:p>
            <a:pPr>
              <a:defRPr/>
            </a:pPr>
            <a:r>
              <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August 10, 2024</a:t>
            </a:r>
          </a:p>
          <a:p>
            <a:pPr>
              <a:defRPr/>
            </a:pPr>
            <a:r>
              <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11:00</a:t>
            </a:r>
          </a:p>
          <a:p>
            <a:pPr>
              <a:defRPr/>
            </a:pPr>
            <a:r>
              <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John M. Sexton Classroom</a:t>
            </a:r>
          </a:p>
          <a:p>
            <a:pPr>
              <a:defRPr/>
            </a:pPr>
            <a:r>
              <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Tony Pleshe, Principal</a:t>
            </a:r>
          </a:p>
        </p:txBody>
      </p:sp>
      <p:sp>
        <p:nvSpPr>
          <p:cNvPr id="8" name="TextBox 7">
            <a:extLst>
              <a:ext uri="{FF2B5EF4-FFF2-40B4-BE49-F238E27FC236}">
                <a16:creationId xmlns:a16="http://schemas.microsoft.com/office/drawing/2014/main" id="{E0C392DF-3186-88F2-9F25-CEF5CA67666E}"/>
              </a:ext>
            </a:extLst>
          </p:cNvPr>
          <p:cNvSpPr txBox="1"/>
          <p:nvPr/>
        </p:nvSpPr>
        <p:spPr>
          <a:xfrm>
            <a:off x="478436" y="8496300"/>
            <a:ext cx="15392400" cy="1015663"/>
          </a:xfrm>
          <a:prstGeom prst="rect">
            <a:avLst/>
          </a:prstGeom>
          <a:noFill/>
        </p:spPr>
        <p:txBody>
          <a:bodyPr wrap="square" rtlCol="0">
            <a:spAutoFit/>
          </a:bodyPr>
          <a:lstStyle/>
          <a:p>
            <a:pPr algn="ctr"/>
            <a:r>
              <a:rPr lang="en-US" sz="6000" dirty="0">
                <a:solidFill>
                  <a:schemeClr val="tx2">
                    <a:lumMod val="75000"/>
                  </a:schemeClr>
                </a:solidFill>
              </a:rPr>
              <a:t>2024-25 Title l Annual Parent Meeting</a:t>
            </a:r>
          </a:p>
        </p:txBody>
      </p:sp>
      <p:pic>
        <p:nvPicPr>
          <p:cNvPr id="3" name="Picture 2">
            <a:extLst>
              <a:ext uri="{FF2B5EF4-FFF2-40B4-BE49-F238E27FC236}">
                <a16:creationId xmlns:a16="http://schemas.microsoft.com/office/drawing/2014/main" id="{890E12DF-33FE-23F6-41BF-637D9E0CB7DD}"/>
              </a:ext>
            </a:extLst>
          </p:cNvPr>
          <p:cNvPicPr>
            <a:picLocks noChangeAspect="1"/>
          </p:cNvPicPr>
          <p:nvPr/>
        </p:nvPicPr>
        <p:blipFill>
          <a:blip r:embed="rId4"/>
          <a:stretch>
            <a:fillRect/>
          </a:stretch>
        </p:blipFill>
        <p:spPr>
          <a:xfrm>
            <a:off x="6781800" y="803612"/>
            <a:ext cx="5210175" cy="3314700"/>
          </a:xfrm>
          <a:prstGeom prst="rect">
            <a:avLst/>
          </a:prstGeom>
        </p:spPr>
      </p:pic>
    </p:spTree>
    <p:extLst>
      <p:ext uri="{BB962C8B-B14F-4D97-AF65-F5344CB8AC3E}">
        <p14:creationId xmlns:p14="http://schemas.microsoft.com/office/powerpoint/2010/main" val="1180762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sp>
        <p:nvSpPr>
          <p:cNvPr id="3" name="TextBox 2">
            <a:extLst>
              <a:ext uri="{FF2B5EF4-FFF2-40B4-BE49-F238E27FC236}">
                <a16:creationId xmlns:a16="http://schemas.microsoft.com/office/drawing/2014/main" id="{76BA8E0E-7276-3FA7-38F8-20EBB5D3874C}"/>
              </a:ext>
            </a:extLst>
          </p:cNvPr>
          <p:cNvSpPr txBox="1"/>
          <p:nvPr/>
        </p:nvSpPr>
        <p:spPr>
          <a:xfrm>
            <a:off x="5181600" y="491316"/>
            <a:ext cx="9144000" cy="1015663"/>
          </a:xfrm>
          <a:prstGeom prst="rect">
            <a:avLst/>
          </a:prstGeom>
          <a:noFill/>
        </p:spPr>
        <p:txBody>
          <a:bodyPr wrap="square">
            <a:spAutoFit/>
          </a:bodyPr>
          <a:lstStyle/>
          <a:p>
            <a:r>
              <a:rPr lang="en-US" sz="6000" b="1" dirty="0">
                <a:solidFill>
                  <a:schemeClr val="accent1">
                    <a:lumMod val="50000"/>
                  </a:schemeClr>
                </a:solidFill>
              </a:rPr>
              <a:t>Title I Funding Process</a:t>
            </a:r>
            <a:endParaRPr lang="en-US" sz="6000" b="1" dirty="0"/>
          </a:p>
        </p:txBody>
      </p:sp>
      <p:pic>
        <p:nvPicPr>
          <p:cNvPr id="4" name="Picture 6" descr="Business Process Flows with a personal touch- Demeny.co.uk">
            <a:extLst>
              <a:ext uri="{FF2B5EF4-FFF2-40B4-BE49-F238E27FC236}">
                <a16:creationId xmlns:a16="http://schemas.microsoft.com/office/drawing/2014/main" id="{6D5821EA-B6FE-B707-36A0-B347B29A2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071896"/>
            <a:ext cx="4953000" cy="3532517"/>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D138C12A-23AB-335B-FC87-E9F43A3C09D3}"/>
              </a:ext>
            </a:extLst>
          </p:cNvPr>
          <p:cNvSpPr/>
          <p:nvPr/>
        </p:nvSpPr>
        <p:spPr>
          <a:xfrm>
            <a:off x="16764000" y="342002"/>
            <a:ext cx="771331" cy="762897"/>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FC0398-53BA-C170-5584-5B32213AD52D}"/>
              </a:ext>
            </a:extLst>
          </p:cNvPr>
          <p:cNvSpPr txBox="1"/>
          <p:nvPr/>
        </p:nvSpPr>
        <p:spPr>
          <a:xfrm>
            <a:off x="5638800" y="3390900"/>
            <a:ext cx="1981200" cy="830997"/>
          </a:xfrm>
          <a:prstGeom prst="rect">
            <a:avLst/>
          </a:prstGeom>
          <a:noFill/>
        </p:spPr>
        <p:txBody>
          <a:bodyPr wrap="square" rtlCol="0">
            <a:spAutoFit/>
          </a:bodyPr>
          <a:lstStyle/>
          <a:p>
            <a:r>
              <a:rPr lang="en-US" sz="2400" dirty="0"/>
              <a:t>1. Federal Government</a:t>
            </a:r>
          </a:p>
        </p:txBody>
      </p:sp>
      <p:sp>
        <p:nvSpPr>
          <p:cNvPr id="8" name="TextBox 7">
            <a:extLst>
              <a:ext uri="{FF2B5EF4-FFF2-40B4-BE49-F238E27FC236}">
                <a16:creationId xmlns:a16="http://schemas.microsoft.com/office/drawing/2014/main" id="{EFF48832-335F-5863-629B-3360DB239AE0}"/>
              </a:ext>
            </a:extLst>
          </p:cNvPr>
          <p:cNvSpPr txBox="1"/>
          <p:nvPr/>
        </p:nvSpPr>
        <p:spPr>
          <a:xfrm>
            <a:off x="9753600" y="2933700"/>
            <a:ext cx="2133600" cy="1200329"/>
          </a:xfrm>
          <a:prstGeom prst="rect">
            <a:avLst/>
          </a:prstGeom>
          <a:noFill/>
        </p:spPr>
        <p:txBody>
          <a:bodyPr wrap="square" rtlCol="0">
            <a:spAutoFit/>
          </a:bodyPr>
          <a:lstStyle/>
          <a:p>
            <a:r>
              <a:rPr lang="en-US" sz="2400" dirty="0"/>
              <a:t>2. Florida Department of Education</a:t>
            </a:r>
          </a:p>
        </p:txBody>
      </p:sp>
      <p:sp>
        <p:nvSpPr>
          <p:cNvPr id="9" name="TextBox 8">
            <a:extLst>
              <a:ext uri="{FF2B5EF4-FFF2-40B4-BE49-F238E27FC236}">
                <a16:creationId xmlns:a16="http://schemas.microsoft.com/office/drawing/2014/main" id="{F6306563-69EB-DA9C-81AC-3B4D64ADA91C}"/>
              </a:ext>
            </a:extLst>
          </p:cNvPr>
          <p:cNvSpPr txBox="1"/>
          <p:nvPr/>
        </p:nvSpPr>
        <p:spPr>
          <a:xfrm>
            <a:off x="10972800" y="6896100"/>
            <a:ext cx="1981200" cy="1200329"/>
          </a:xfrm>
          <a:prstGeom prst="rect">
            <a:avLst/>
          </a:prstGeom>
          <a:noFill/>
        </p:spPr>
        <p:txBody>
          <a:bodyPr wrap="square" rtlCol="0">
            <a:spAutoFit/>
          </a:bodyPr>
          <a:lstStyle/>
          <a:p>
            <a:r>
              <a:rPr lang="en-US" sz="2400" dirty="0"/>
              <a:t>3. Pinellas County Schools</a:t>
            </a:r>
          </a:p>
        </p:txBody>
      </p:sp>
      <p:sp>
        <p:nvSpPr>
          <p:cNvPr id="10" name="TextBox 9">
            <a:extLst>
              <a:ext uri="{FF2B5EF4-FFF2-40B4-BE49-F238E27FC236}">
                <a16:creationId xmlns:a16="http://schemas.microsoft.com/office/drawing/2014/main" id="{211C4B66-DE08-1680-F311-037A47F9A3F5}"/>
              </a:ext>
            </a:extLst>
          </p:cNvPr>
          <p:cNvSpPr txBox="1"/>
          <p:nvPr/>
        </p:nvSpPr>
        <p:spPr>
          <a:xfrm>
            <a:off x="4419600" y="6563573"/>
            <a:ext cx="1981200" cy="830997"/>
          </a:xfrm>
          <a:prstGeom prst="rect">
            <a:avLst/>
          </a:prstGeom>
          <a:noFill/>
        </p:spPr>
        <p:txBody>
          <a:bodyPr wrap="square" rtlCol="0">
            <a:spAutoFit/>
          </a:bodyPr>
          <a:lstStyle/>
          <a:p>
            <a:r>
              <a:rPr lang="en-US" sz="2400" dirty="0"/>
              <a:t>4. John M. Sexton</a:t>
            </a:r>
          </a:p>
        </p:txBody>
      </p:sp>
    </p:spTree>
    <p:extLst>
      <p:ext uri="{BB962C8B-B14F-4D97-AF65-F5344CB8AC3E}">
        <p14:creationId xmlns:p14="http://schemas.microsoft.com/office/powerpoint/2010/main" val="158847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2B67EB8E-22B4-4366-BC70-9F0BB2E37A77}"/>
              </a:ext>
            </a:extLst>
          </p:cNvPr>
          <p:cNvSpPr txBox="1"/>
          <p:nvPr/>
        </p:nvSpPr>
        <p:spPr>
          <a:xfrm>
            <a:off x="1981200" y="2476500"/>
            <a:ext cx="14325600" cy="4892237"/>
          </a:xfrm>
          <a:prstGeom prst="rect">
            <a:avLst/>
          </a:prstGeom>
        </p:spPr>
        <p:txBody>
          <a:bodyPr wrap="square" lIns="0" tIns="0" rIns="0" bIns="0" rtlCol="0" anchor="t">
            <a:spAutoFit/>
          </a:bodyPr>
          <a:lstStyle/>
          <a:p>
            <a:pPr algn="ctr">
              <a:lnSpc>
                <a:spcPts val="13576"/>
              </a:lnSpc>
            </a:pPr>
            <a:r>
              <a:rPr lang="en-US" sz="6000" dirty="0">
                <a:solidFill>
                  <a:srgbClr val="FFFFFF"/>
                </a:solidFill>
                <a:latin typeface="Oswald" pitchFamily="2" charset="0"/>
              </a:rPr>
              <a:t>Title l Supplemental Resources</a:t>
            </a:r>
          </a:p>
          <a:p>
            <a:pPr algn="ctr">
              <a:lnSpc>
                <a:spcPts val="13576"/>
              </a:lnSpc>
            </a:pPr>
            <a:r>
              <a:rPr lang="en-US" sz="3200" dirty="0">
                <a:solidFill>
                  <a:srgbClr val="FFFFFF"/>
                </a:solidFill>
                <a:latin typeface="Oswald" pitchFamily="2" charset="0"/>
              </a:rPr>
              <a:t>John M. Sexton employs several professionals to help assist in meeting the needs of our students.  Our budget is used to pay Hourly Teachers, Academic Coaches and purchase classroom supplies.</a:t>
            </a:r>
          </a:p>
        </p:txBody>
      </p:sp>
      <p:pic>
        <p:nvPicPr>
          <p:cNvPr id="3" name="Graphic 2" descr="Cheers">
            <a:extLst>
              <a:ext uri="{FF2B5EF4-FFF2-40B4-BE49-F238E27FC236}">
                <a16:creationId xmlns:a16="http://schemas.microsoft.com/office/drawing/2014/main" id="{542C6306-7E60-EDC7-F9AF-9C3CCB2FC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 y="800100"/>
            <a:ext cx="2209800" cy="2191071"/>
          </a:xfrm>
          <a:prstGeom prst="rect">
            <a:avLst/>
          </a:prstGeom>
        </p:spPr>
      </p:pic>
      <p:sp>
        <p:nvSpPr>
          <p:cNvPr id="4" name="Star: 5 Points 3">
            <a:extLst>
              <a:ext uri="{FF2B5EF4-FFF2-40B4-BE49-F238E27FC236}">
                <a16:creationId xmlns:a16="http://schemas.microsoft.com/office/drawing/2014/main" id="{A2E25197-49A0-7924-E571-E75A6A452F9C}"/>
              </a:ext>
            </a:extLst>
          </p:cNvPr>
          <p:cNvSpPr/>
          <p:nvPr/>
        </p:nvSpPr>
        <p:spPr>
          <a:xfrm>
            <a:off x="17113120" y="534177"/>
            <a:ext cx="870080" cy="875523"/>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pic>
        <p:nvPicPr>
          <p:cNvPr id="2" name="Picture 2" descr="50 of the Best Quotes About Education">
            <a:extLst>
              <a:ext uri="{FF2B5EF4-FFF2-40B4-BE49-F238E27FC236}">
                <a16:creationId xmlns:a16="http://schemas.microsoft.com/office/drawing/2014/main" id="{E4BF977F-298D-CDA1-A023-5328F78E6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85900"/>
            <a:ext cx="6324600" cy="6324600"/>
          </a:xfrm>
          <a:prstGeom prst="rect">
            <a:avLst/>
          </a:prstGeom>
          <a:noFill/>
          <a:extLst>
            <a:ext uri="{909E8E84-426E-40DD-AFC4-6F175D3DCCD1}">
              <a14:hiddenFill xmlns:a14="http://schemas.microsoft.com/office/drawing/2010/main">
                <a:solidFill>
                  <a:srgbClr val="FFFFFF"/>
                </a:solidFill>
              </a14:hiddenFill>
            </a:ext>
          </a:extLst>
        </p:spPr>
      </p:pic>
      <p:sp>
        <p:nvSpPr>
          <p:cNvPr id="3" name="Smiley Face 2">
            <a:extLst>
              <a:ext uri="{FF2B5EF4-FFF2-40B4-BE49-F238E27FC236}">
                <a16:creationId xmlns:a16="http://schemas.microsoft.com/office/drawing/2014/main" id="{90F34CB2-042B-49F5-6BA7-AB96DCB5802D}"/>
              </a:ext>
            </a:extLst>
          </p:cNvPr>
          <p:cNvSpPr/>
          <p:nvPr/>
        </p:nvSpPr>
        <p:spPr>
          <a:xfrm>
            <a:off x="17068800" y="370639"/>
            <a:ext cx="838200" cy="734261"/>
          </a:xfrm>
          <a:prstGeom prst="smileyFace">
            <a:avLst/>
          </a:prstGeom>
          <a:solidFill>
            <a:schemeClr val="tx2">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1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1C4AFF-9A2E-88B3-F532-A2658507A5D7}"/>
              </a:ext>
            </a:extLst>
          </p:cNvPr>
          <p:cNvPicPr>
            <a:picLocks noChangeAspect="1"/>
          </p:cNvPicPr>
          <p:nvPr/>
        </p:nvPicPr>
        <p:blipFill>
          <a:blip r:embed="rId4"/>
          <a:stretch>
            <a:fillRect/>
          </a:stretch>
        </p:blipFill>
        <p:spPr>
          <a:xfrm>
            <a:off x="80149" y="41297"/>
            <a:ext cx="5715000" cy="5715000"/>
          </a:xfrm>
          <a:prstGeom prst="rect">
            <a:avLst/>
          </a:prstGeom>
        </p:spPr>
      </p:pic>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pic>
        <p:nvPicPr>
          <p:cNvPr id="5" name="Picture 4" descr="5 Questions To Ask Before Planning A Celebration - FocusU">
            <a:extLst>
              <a:ext uri="{FF2B5EF4-FFF2-40B4-BE49-F238E27FC236}">
                <a16:creationId xmlns:a16="http://schemas.microsoft.com/office/drawing/2014/main" id="{93EF5074-85CC-4A05-DC86-E54A7FA8125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888900" y="5177852"/>
            <a:ext cx="3958139" cy="263396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6" name="Smiley Face 5">
            <a:extLst>
              <a:ext uri="{FF2B5EF4-FFF2-40B4-BE49-F238E27FC236}">
                <a16:creationId xmlns:a16="http://schemas.microsoft.com/office/drawing/2014/main" id="{D96CAF48-76FD-73A5-085F-1A0FA7010B04}"/>
              </a:ext>
            </a:extLst>
          </p:cNvPr>
          <p:cNvSpPr/>
          <p:nvPr/>
        </p:nvSpPr>
        <p:spPr>
          <a:xfrm>
            <a:off x="17216203" y="151564"/>
            <a:ext cx="838200" cy="734261"/>
          </a:xfrm>
          <a:prstGeom prst="smileyFace">
            <a:avLst/>
          </a:prstGeom>
          <a:solidFill>
            <a:schemeClr val="tx2">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E68D14-E1A1-CFAB-8167-3D80E39F0879}"/>
              </a:ext>
            </a:extLst>
          </p:cNvPr>
          <p:cNvSpPr txBox="1"/>
          <p:nvPr/>
        </p:nvSpPr>
        <p:spPr>
          <a:xfrm>
            <a:off x="4857750" y="1104900"/>
            <a:ext cx="9144000" cy="1323439"/>
          </a:xfrm>
          <a:prstGeom prst="rect">
            <a:avLst/>
          </a:prstGeom>
          <a:noFill/>
        </p:spPr>
        <p:txBody>
          <a:bodyPr wrap="square">
            <a:spAutoFit/>
          </a:bodyPr>
          <a:lstStyle/>
          <a:p>
            <a:pPr algn="ctr"/>
            <a:r>
              <a:rPr lang="en-US" sz="8000" spc="100" dirty="0">
                <a:solidFill>
                  <a:schemeClr val="accent1">
                    <a:lumMod val="75000"/>
                  </a:schemeClr>
                </a:solidFill>
              </a:rPr>
              <a:t>Let’s Celebrate!</a:t>
            </a:r>
            <a:endParaRPr lang="en-US" sz="8000" dirty="0">
              <a:solidFill>
                <a:schemeClr val="accent1">
                  <a:lumMod val="75000"/>
                </a:schemeClr>
              </a:solidFill>
            </a:endParaRPr>
          </a:p>
        </p:txBody>
      </p:sp>
      <p:sp>
        <p:nvSpPr>
          <p:cNvPr id="13" name="TextBox 12">
            <a:extLst>
              <a:ext uri="{FF2B5EF4-FFF2-40B4-BE49-F238E27FC236}">
                <a16:creationId xmlns:a16="http://schemas.microsoft.com/office/drawing/2014/main" id="{34067A5A-593F-B706-C5CF-AADB790B4118}"/>
              </a:ext>
            </a:extLst>
          </p:cNvPr>
          <p:cNvSpPr txBox="1"/>
          <p:nvPr/>
        </p:nvSpPr>
        <p:spPr>
          <a:xfrm>
            <a:off x="5029200" y="3493984"/>
            <a:ext cx="9144000" cy="3170099"/>
          </a:xfrm>
          <a:prstGeom prst="rect">
            <a:avLst/>
          </a:prstGeom>
          <a:noFill/>
        </p:spPr>
        <p:txBody>
          <a:bodyPr wrap="square">
            <a:spAutoFit/>
          </a:bodyPr>
          <a:lstStyle/>
          <a:p>
            <a:pPr marL="285750" indent="-285750">
              <a:buFont typeface="Arial" panose="020B0604020202020204" pitchFamily="34" charset="0"/>
              <a:buChar char="•"/>
            </a:pPr>
            <a:r>
              <a:rPr lang="en-US" sz="4000" dirty="0"/>
              <a:t>Our school earned a B according the state grading system.</a:t>
            </a:r>
          </a:p>
          <a:p>
            <a:pPr marL="285750" indent="-285750">
              <a:buFont typeface="Arial" panose="020B0604020202020204" pitchFamily="34" charset="0"/>
              <a:buChar char="•"/>
            </a:pPr>
            <a:r>
              <a:rPr lang="en-US" sz="4000" dirty="0"/>
              <a:t>Through the use of Title I funds, we were able to use hourly teachers and coaches to enhance the student learning.</a:t>
            </a:r>
          </a:p>
        </p:txBody>
      </p:sp>
    </p:spTree>
    <p:extLst>
      <p:ext uri="{BB962C8B-B14F-4D97-AF65-F5344CB8AC3E}">
        <p14:creationId xmlns:p14="http://schemas.microsoft.com/office/powerpoint/2010/main" val="145815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66800" y="1019844"/>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graphicFrame>
        <p:nvGraphicFramePr>
          <p:cNvPr id="2" name="Table 1">
            <a:extLst>
              <a:ext uri="{FF2B5EF4-FFF2-40B4-BE49-F238E27FC236}">
                <a16:creationId xmlns:a16="http://schemas.microsoft.com/office/drawing/2014/main" id="{3EAFB4E1-F164-E240-6374-641FD00FFED4}"/>
              </a:ext>
            </a:extLst>
          </p:cNvPr>
          <p:cNvGraphicFramePr>
            <a:graphicFrameLocks noGrp="1"/>
          </p:cNvGraphicFramePr>
          <p:nvPr>
            <p:extLst>
              <p:ext uri="{D42A27DB-BD31-4B8C-83A1-F6EECF244321}">
                <p14:modId xmlns:p14="http://schemas.microsoft.com/office/powerpoint/2010/main" val="2969353731"/>
              </p:ext>
            </p:extLst>
          </p:nvPr>
        </p:nvGraphicFramePr>
        <p:xfrm>
          <a:off x="2514600" y="2552700"/>
          <a:ext cx="12291690" cy="5865838"/>
        </p:xfrm>
        <a:graphic>
          <a:graphicData uri="http://schemas.openxmlformats.org/drawingml/2006/table">
            <a:tbl>
              <a:tblPr firstRow="1" bandRow="1"/>
              <a:tblGrid>
                <a:gridCol w="6226674">
                  <a:extLst>
                    <a:ext uri="{9D8B030D-6E8A-4147-A177-3AD203B41FA5}">
                      <a16:colId xmlns:a16="http://schemas.microsoft.com/office/drawing/2014/main" val="47257176"/>
                    </a:ext>
                  </a:extLst>
                </a:gridCol>
                <a:gridCol w="6065016">
                  <a:extLst>
                    <a:ext uri="{9D8B030D-6E8A-4147-A177-3AD203B41FA5}">
                      <a16:colId xmlns:a16="http://schemas.microsoft.com/office/drawing/2014/main" val="601120961"/>
                    </a:ext>
                  </a:extLst>
                </a:gridCol>
              </a:tblGrid>
              <a:tr h="66999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Resource </a:t>
                      </a:r>
                    </a:p>
                  </a:txBody>
                  <a:tcPr>
                    <a:solidFill>
                      <a:schemeClr val="tx2">
                        <a:lumMod val="60000"/>
                        <a:lumOff val="40000"/>
                      </a:schemeClr>
                    </a:solidFill>
                  </a:tcPr>
                </a:tc>
                <a:tc>
                  <a:txBody>
                    <a:bodyPr/>
                    <a:lstStyle/>
                    <a:p>
                      <a:pPr algn="ctr"/>
                      <a:r>
                        <a:rPr lang="en-US" sz="2400" b="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Positive Impact </a:t>
                      </a:r>
                    </a:p>
                  </a:txBody>
                  <a:tcPr>
                    <a:solidFill>
                      <a:schemeClr val="tx2">
                        <a:lumMod val="60000"/>
                        <a:lumOff val="40000"/>
                      </a:schemeClr>
                    </a:solidFill>
                  </a:tcPr>
                </a:tc>
                <a:extLst>
                  <a:ext uri="{0D108BD9-81ED-4DB2-BD59-A6C34878D82A}">
                    <a16:rowId xmlns:a16="http://schemas.microsoft.com/office/drawing/2014/main" val="3016007115"/>
                  </a:ext>
                </a:extLst>
              </a:tr>
              <a:tr h="117248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Personnel</a:t>
                      </a:r>
                      <a:endParaRPr lang="en-US" sz="2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txBody>
                  <a:tcPr/>
                </a:tc>
                <a:tc>
                  <a:txBody>
                    <a:bodyPr/>
                    <a:lstStyle/>
                    <a:p>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Hourly Teacher</a:t>
                      </a:r>
                    </a:p>
                    <a:p>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MTSS Coach</a:t>
                      </a:r>
                    </a:p>
                  </a:txBody>
                  <a:tcPr/>
                </a:tc>
                <a:extLst>
                  <a:ext uri="{0D108BD9-81ED-4DB2-BD59-A6C34878D82A}">
                    <a16:rowId xmlns:a16="http://schemas.microsoft.com/office/drawing/2014/main" val="3276881736"/>
                  </a:ext>
                </a:extLst>
              </a:tr>
              <a:tr h="94915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Summer Training</a:t>
                      </a:r>
                    </a:p>
                  </a:txBody>
                  <a:tcPr/>
                </a:tc>
                <a:tc>
                  <a:txBody>
                    <a:bodyPr/>
                    <a:lstStyle/>
                    <a:p>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Kindergarten and 3</a:t>
                      </a:r>
                      <a:r>
                        <a:rPr lang="en-US" sz="2400" baseline="30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rd</a:t>
                      </a: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grade teachers attended an educational conference in Orlando.</a:t>
                      </a:r>
                      <a:endParaRPr lang="en-US" sz="2400" dirty="0"/>
                    </a:p>
                  </a:txBody>
                  <a:tcPr/>
                </a:tc>
                <a:extLst>
                  <a:ext uri="{0D108BD9-81ED-4DB2-BD59-A6C34878D82A}">
                    <a16:rowId xmlns:a16="http://schemas.microsoft.com/office/drawing/2014/main" val="3552202954"/>
                  </a:ext>
                </a:extLst>
              </a:tr>
              <a:tr h="66999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txBody>
                  <a:tcPr/>
                </a:tc>
                <a:tc>
                  <a:txBody>
                    <a:bodyPr/>
                    <a:lstStyle/>
                    <a:p>
                      <a:r>
                        <a:rPr lang="en-US" sz="2400" dirty="0"/>
                        <a:t>Students are offered additional afterschool Tutoring and enrichment programs</a:t>
                      </a:r>
                    </a:p>
                  </a:txBody>
                  <a:tcPr/>
                </a:tc>
                <a:extLst>
                  <a:ext uri="{0D108BD9-81ED-4DB2-BD59-A6C34878D82A}">
                    <a16:rowId xmlns:a16="http://schemas.microsoft.com/office/drawing/2014/main" val="3879251429"/>
                  </a:ext>
                </a:extLst>
              </a:tr>
              <a:tr h="66999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txBody>
                  <a:tcPr/>
                </a:tc>
                <a:tc>
                  <a:txBody>
                    <a:bodyPr/>
                    <a:lstStyle/>
                    <a:p>
                      <a:r>
                        <a:rPr lang="en-US" sz="2400" dirty="0"/>
                        <a:t>Resources like the student agendas are purchased with Title I </a:t>
                      </a:r>
                    </a:p>
                    <a:p>
                      <a:r>
                        <a:rPr lang="en-US" sz="2400" dirty="0"/>
                        <a:t>All Academic Nights are funded through Title I</a:t>
                      </a:r>
                    </a:p>
                  </a:txBody>
                  <a:tcPr/>
                </a:tc>
                <a:extLst>
                  <a:ext uri="{0D108BD9-81ED-4DB2-BD59-A6C34878D82A}">
                    <a16:rowId xmlns:a16="http://schemas.microsoft.com/office/drawing/2014/main" val="7934184"/>
                  </a:ext>
                </a:extLst>
              </a:tr>
              <a:tr h="66999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txBody>
                  <a:tcPr/>
                </a:tc>
                <a:tc>
                  <a:txBody>
                    <a:bodyPr/>
                    <a:lstStyle/>
                    <a:p>
                      <a:r>
                        <a:rPr lang="en-US" sz="2400" dirty="0"/>
                        <a:t>A portion of the allocation is used to purchase classroom supplies</a:t>
                      </a:r>
                    </a:p>
                  </a:txBody>
                  <a:tcPr/>
                </a:tc>
                <a:extLst>
                  <a:ext uri="{0D108BD9-81ED-4DB2-BD59-A6C34878D82A}">
                    <a16:rowId xmlns:a16="http://schemas.microsoft.com/office/drawing/2014/main" val="2330363279"/>
                  </a:ext>
                </a:extLst>
              </a:tr>
            </a:tbl>
          </a:graphicData>
        </a:graphic>
      </p:graphicFrame>
      <p:sp>
        <p:nvSpPr>
          <p:cNvPr id="4" name="TextBox 3">
            <a:extLst>
              <a:ext uri="{FF2B5EF4-FFF2-40B4-BE49-F238E27FC236}">
                <a16:creationId xmlns:a16="http://schemas.microsoft.com/office/drawing/2014/main" id="{606E3CF7-5AE0-FD73-ADA0-259A8AD1F3C1}"/>
              </a:ext>
            </a:extLst>
          </p:cNvPr>
          <p:cNvSpPr txBox="1"/>
          <p:nvPr/>
        </p:nvSpPr>
        <p:spPr>
          <a:xfrm>
            <a:off x="1447800" y="278996"/>
            <a:ext cx="15316200" cy="1015663"/>
          </a:xfrm>
          <a:prstGeom prst="rect">
            <a:avLst/>
          </a:prstGeom>
          <a:noFill/>
        </p:spPr>
        <p:txBody>
          <a:bodyPr wrap="square">
            <a:spAutoFit/>
          </a:bodyPr>
          <a:lstStyle/>
          <a:p>
            <a:r>
              <a:rPr lang="en-US" altLang="en-US" sz="6000" dirty="0">
                <a:solidFill>
                  <a:schemeClr val="accent1">
                    <a:lumMod val="75000"/>
                  </a:schemeClr>
                </a:solidFill>
              </a:rPr>
              <a:t>Title I Programs Provide Supplemental Support</a:t>
            </a:r>
            <a:endParaRPr lang="en-US" sz="6000" dirty="0">
              <a:solidFill>
                <a:schemeClr val="accent1">
                  <a:lumMod val="75000"/>
                </a:schemeClr>
              </a:solidFill>
            </a:endParaRPr>
          </a:p>
        </p:txBody>
      </p:sp>
      <p:sp>
        <p:nvSpPr>
          <p:cNvPr id="5" name="Smiley Face 4">
            <a:extLst>
              <a:ext uri="{FF2B5EF4-FFF2-40B4-BE49-F238E27FC236}">
                <a16:creationId xmlns:a16="http://schemas.microsoft.com/office/drawing/2014/main" id="{B8074088-94FB-CC9D-CF87-B1C74CB2525C}"/>
              </a:ext>
            </a:extLst>
          </p:cNvPr>
          <p:cNvSpPr/>
          <p:nvPr/>
        </p:nvSpPr>
        <p:spPr>
          <a:xfrm>
            <a:off x="17004467" y="285583"/>
            <a:ext cx="838200" cy="734261"/>
          </a:xfrm>
          <a:prstGeom prst="smileyFace">
            <a:avLst/>
          </a:prstGeom>
          <a:solidFill>
            <a:schemeClr val="tx2">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69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091293" y="923730"/>
            <a:ext cx="15059610" cy="1714800"/>
          </a:xfrm>
          <a:prstGeom prst="rect">
            <a:avLst/>
          </a:prstGeom>
        </p:spPr>
        <p:txBody>
          <a:bodyPr spcFirstLastPara="1" vert="horz" wrap="square" lIns="182850" tIns="182850" rIns="182850" bIns="182850" rtlCol="0" anchor="b" anchorCtr="0">
            <a:noAutofit/>
          </a:bodyPr>
          <a:lstStyle/>
          <a:p>
            <a:pPr>
              <a:spcBef>
                <a:spcPts val="0"/>
              </a:spcBef>
            </a:pPr>
            <a:r>
              <a:rPr lang="en-US" dirty="0">
                <a:solidFill>
                  <a:schemeClr val="tx1"/>
                </a:solidFill>
              </a:rPr>
              <a:t>Title I Schoolwide Planning and Input</a:t>
            </a:r>
            <a:endParaRPr dirty="0">
              <a:solidFill>
                <a:schemeClr val="tx1"/>
              </a:solidFill>
            </a:endParaRPr>
          </a:p>
        </p:txBody>
      </p:sp>
      <p:grpSp>
        <p:nvGrpSpPr>
          <p:cNvPr id="243" name="Google Shape;243;p28"/>
          <p:cNvGrpSpPr/>
          <p:nvPr/>
        </p:nvGrpSpPr>
        <p:grpSpPr>
          <a:xfrm>
            <a:off x="11676600" y="3225099"/>
            <a:ext cx="6611400" cy="5224576"/>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Last</a:t>
              </a:r>
              <a:endParaRPr sz="3600">
                <a:solidFill>
                  <a:prstClr val="white"/>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a:lnSpc>
                  <a:spcPct val="115000"/>
                </a:lnSpc>
                <a:buClr>
                  <a:prstClr val="black"/>
                </a:buClr>
                <a:buSzPts val="1100"/>
              </a:pPr>
              <a:endParaRPr sz="2400" dirty="0">
                <a:solidFill>
                  <a:prstClr val="black"/>
                </a:solidFill>
                <a:latin typeface="Lato"/>
                <a:ea typeface="Lato"/>
                <a:cs typeface="Lato"/>
                <a:sym typeface="Lato"/>
              </a:endParaRPr>
            </a:p>
          </p:txBody>
        </p:sp>
      </p:grpSp>
      <p:grpSp>
        <p:nvGrpSpPr>
          <p:cNvPr id="246" name="Google Shape;246;p28"/>
          <p:cNvGrpSpPr/>
          <p:nvPr/>
        </p:nvGrpSpPr>
        <p:grpSpPr>
          <a:xfrm>
            <a:off x="0" y="3238500"/>
            <a:ext cx="7093800" cy="5224254"/>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First</a:t>
              </a:r>
              <a:endParaRPr sz="4800">
                <a:solidFill>
                  <a:prstClr val="white"/>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182850" tIns="182850" rIns="182850" bIns="182850" anchor="t" anchorCtr="0">
              <a:noAutofit/>
            </a:bodyPr>
            <a:lstStyle/>
            <a:p>
              <a:pPr>
                <a:lnSpc>
                  <a:spcPct val="115000"/>
                </a:lnSpc>
              </a:pPr>
              <a:endParaRPr lang="en-US" sz="3200" dirty="0">
                <a:solidFill>
                  <a:prstClr val="black"/>
                </a:solidFill>
                <a:latin typeface="Lato"/>
                <a:ea typeface="Lato"/>
                <a:cs typeface="Lato"/>
                <a:sym typeface="Lato"/>
              </a:endParaRPr>
            </a:p>
          </p:txBody>
        </p:sp>
      </p:grpSp>
      <p:grpSp>
        <p:nvGrpSpPr>
          <p:cNvPr id="249" name="Google Shape;249;p28"/>
          <p:cNvGrpSpPr/>
          <p:nvPr/>
        </p:nvGrpSpPr>
        <p:grpSpPr>
          <a:xfrm>
            <a:off x="5838300" y="3225099"/>
            <a:ext cx="6611400" cy="5322373"/>
            <a:chOff x="2662954" y="1180841"/>
            <a:chExt cx="3305700" cy="3548248"/>
          </a:xfrm>
        </p:grpSpPr>
        <p:sp>
          <p:nvSpPr>
            <p:cNvPr id="250" name="Google Shape;250;p28"/>
            <p:cNvSpPr/>
            <p:nvPr/>
          </p:nvSpPr>
          <p:spPr>
            <a:xfrm>
              <a:off x="2662954" y="1180841"/>
              <a:ext cx="3305700" cy="669000"/>
            </a:xfrm>
            <a:prstGeom prst="chevron">
              <a:avLst>
                <a:gd name="adj" fmla="val 50000"/>
              </a:avLst>
            </a:prstGeom>
            <a:solidFill>
              <a:schemeClr val="accent1"/>
            </a:solidFill>
            <a:ln>
              <a:noFill/>
            </a:ln>
          </p:spPr>
          <p:txBody>
            <a:bodyPr spcFirstLastPara="1" wrap="square" lIns="182850" tIns="182850" rIns="182850" bIns="182850" anchor="ctr" anchorCtr="0">
              <a:noAutofit/>
            </a:bodyPr>
            <a:lstStyle/>
            <a:p>
              <a:pPr algn="ctr">
                <a:buSzPts val="1100"/>
              </a:pPr>
              <a:r>
                <a:rPr lang="en" sz="4800" dirty="0">
                  <a:solidFill>
                    <a:prstClr val="white"/>
                  </a:solidFill>
                  <a:latin typeface="Raleway"/>
                  <a:ea typeface="Raleway"/>
                  <a:cs typeface="Raleway"/>
                  <a:sym typeface="Raleway"/>
                </a:rPr>
                <a:t>Second</a:t>
              </a:r>
              <a:endParaRPr sz="3600" dirty="0">
                <a:solidFill>
                  <a:prstClr val="white"/>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a:lnSpc>
                  <a:spcPct val="115000"/>
                </a:lnSpc>
                <a:buClr>
                  <a:prstClr val="black"/>
                </a:buClr>
                <a:buSzPts val="1100"/>
              </a:pPr>
              <a:endParaRPr sz="2400" dirty="0">
                <a:solidFill>
                  <a:prstClr val="black"/>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381000" y="4492760"/>
            <a:ext cx="3995722" cy="4524315"/>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5F6680E7-BEA2-9D24-4711-E434A0F85944}"/>
              </a:ext>
            </a:extLst>
          </p:cNvPr>
          <p:cNvPicPr>
            <a:picLocks noChangeAspect="1"/>
          </p:cNvPicPr>
          <p:nvPr/>
        </p:nvPicPr>
        <p:blipFill>
          <a:blip r:embed="rId3"/>
          <a:stretch>
            <a:fillRect/>
          </a:stretch>
        </p:blipFill>
        <p:spPr>
          <a:xfrm>
            <a:off x="-30707" y="8844676"/>
            <a:ext cx="18318707" cy="1439345"/>
          </a:xfrm>
          <a:prstGeom prst="rect">
            <a:avLst/>
          </a:prstGeo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363</TotalTime>
  <Words>1714</Words>
  <Application>Microsoft Office PowerPoint</Application>
  <PresentationFormat>Custom</PresentationFormat>
  <Paragraphs>194</Paragraphs>
  <Slides>24</Slides>
  <Notes>18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24</vt:i4>
      </vt:variant>
    </vt:vector>
  </HeadingPairs>
  <TitlesOfParts>
    <vt:vector size="40" baseType="lpstr">
      <vt:lpstr>Aptos</vt:lpstr>
      <vt:lpstr>Wingdings 3</vt:lpstr>
      <vt:lpstr>Arial</vt:lpstr>
      <vt:lpstr>Tw Cen MT Condensed</vt:lpstr>
      <vt:lpstr>Times New Roman</vt:lpstr>
      <vt:lpstr>Nirmala UI Semilight</vt:lpstr>
      <vt:lpstr>Calibri</vt:lpstr>
      <vt:lpstr>Prompt Bold</vt:lpstr>
      <vt:lpstr>Raleway</vt:lpstr>
      <vt:lpstr>Lato</vt:lpstr>
      <vt:lpstr>Open Sans Condensed</vt:lpstr>
      <vt:lpstr>Tw Cen MT</vt:lpstr>
      <vt:lpstr>Oswald</vt:lpstr>
      <vt:lpstr>Nirmala UI</vt:lpstr>
      <vt:lpstr>Office Theme</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I Schoolwide Planning and Input</vt:lpstr>
      <vt:lpstr>Title I Schoolwide Budget</vt:lpstr>
      <vt:lpstr>PowerPoint Presentation</vt:lpstr>
      <vt:lpstr>Parent’s Right to Know</vt:lpstr>
      <vt:lpstr>Working Together for Student Success</vt:lpstr>
      <vt:lpstr>Parent-School-Student Compact</vt:lpstr>
      <vt:lpstr>School Compact</vt:lpstr>
      <vt:lpstr>Parent and Family Engagement Plan (PFEP)</vt:lpstr>
      <vt:lpstr>PowerPoint Presentation</vt:lpstr>
      <vt:lpstr>School’s Curriculum</vt:lpstr>
      <vt:lpstr>PowerPoint Presentation</vt:lpstr>
      <vt:lpstr>PowerPoint Presentation</vt:lpstr>
      <vt:lpstr>Parent Advisory Council (PAC)</vt:lpstr>
      <vt:lpstr>Additional Resources</vt:lpstr>
      <vt:lpstr>Thank you for your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PowerPoint Template</dc:title>
  <dc:creator>Jourdan Elizabeth</dc:creator>
  <cp:lastModifiedBy>Jordan Christine</cp:lastModifiedBy>
  <cp:revision>13</cp:revision>
  <dcterms:created xsi:type="dcterms:W3CDTF">2006-08-16T00:00:00Z</dcterms:created>
  <dcterms:modified xsi:type="dcterms:W3CDTF">2024-08-09T18:52:03Z</dcterms:modified>
  <dc:identifier>DAFHhpdnc_E</dc:identifier>
</cp:coreProperties>
</file>